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2" r:id="rId4"/>
    <p:sldId id="260" r:id="rId5"/>
    <p:sldId id="268" r:id="rId6"/>
    <p:sldId id="263" r:id="rId7"/>
    <p:sldId id="264" r:id="rId8"/>
    <p:sldId id="265" r:id="rId9"/>
    <p:sldId id="266" r:id="rId10"/>
    <p:sldId id="267" r:id="rId11"/>
    <p:sldId id="269" r:id="rId12"/>
    <p:sldId id="270" r:id="rId13"/>
    <p:sldId id="271" r:id="rId14"/>
    <p:sldId id="273" r:id="rId15"/>
    <p:sldId id="27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2A5A"/>
    <a:srgbClr val="A0C23A"/>
    <a:srgbClr val="1F5480"/>
    <a:srgbClr val="2E2C2D"/>
    <a:srgbClr val="47627F"/>
    <a:srgbClr val="04105A"/>
    <a:srgbClr val="ED613E"/>
    <a:srgbClr val="BF3C48"/>
    <a:srgbClr val="856E45"/>
    <a:srgbClr val="6F26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141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col"/>
        <c:grouping val="clustered"/>
        <c:varyColors val="0"/>
        <c:ser>
          <c:idx val="0"/>
          <c:order val="0"/>
          <c:tx>
            <c:strRef>
              <c:f>Лист1!$B$1</c:f>
              <c:strCache>
                <c:ptCount val="1"/>
                <c:pt idx="0">
                  <c:v>ПДФО</c:v>
                </c:pt>
              </c:strCache>
            </c:strRef>
          </c:tx>
          <c:invertIfNegative val="0"/>
          <c:dLbls>
            <c:showLegendKey val="0"/>
            <c:showVal val="1"/>
            <c:showCatName val="0"/>
            <c:showSerName val="0"/>
            <c:showPercent val="0"/>
            <c:showBubbleSize val="0"/>
            <c:showLeaderLines val="0"/>
          </c:dLbls>
          <c:cat>
            <c:strRef>
              <c:f>Лист1!$A$2:$A$8</c:f>
              <c:strCache>
                <c:ptCount val="7"/>
                <c:pt idx="0">
                  <c:v>В/К Сергіївської сільської ради</c:v>
                </c:pt>
                <c:pt idx="1">
                  <c:v>Агротрейд виробництво</c:v>
                </c:pt>
                <c:pt idx="2">
                  <c:v>ФГ "Колос -2000"</c:v>
                </c:pt>
                <c:pt idx="3">
                  <c:v>ФГ "Миронів гай"</c:v>
                </c:pt>
                <c:pt idx="4">
                  <c:v>ФГ "Оберіг 2000</c:v>
                </c:pt>
                <c:pt idx="5">
                  <c:v>ТОВ Вікторія Агро</c:v>
                </c:pt>
                <c:pt idx="6">
                  <c:v>Спецшкола-Інтернат</c:v>
                </c:pt>
              </c:strCache>
            </c:strRef>
          </c:cat>
          <c:val>
            <c:numRef>
              <c:f>Лист1!$B$2:$B$8</c:f>
              <c:numCache>
                <c:formatCode>#,##0</c:formatCode>
                <c:ptCount val="7"/>
                <c:pt idx="0">
                  <c:v>532311</c:v>
                </c:pt>
                <c:pt idx="1">
                  <c:v>172194</c:v>
                </c:pt>
                <c:pt idx="2">
                  <c:v>33240</c:v>
                </c:pt>
                <c:pt idx="3">
                  <c:v>26460</c:v>
                </c:pt>
                <c:pt idx="4">
                  <c:v>43335</c:v>
                </c:pt>
                <c:pt idx="5">
                  <c:v>39310</c:v>
                </c:pt>
                <c:pt idx="6">
                  <c:v>912545</c:v>
                </c:pt>
              </c:numCache>
            </c:numRef>
          </c:val>
        </c:ser>
        <c:dLbls>
          <c:showLegendKey val="0"/>
          <c:showVal val="0"/>
          <c:showCatName val="0"/>
          <c:showSerName val="0"/>
          <c:showPercent val="0"/>
          <c:showBubbleSize val="0"/>
        </c:dLbls>
        <c:gapWidth val="150"/>
        <c:axId val="214903424"/>
        <c:axId val="214905216"/>
      </c:barChart>
      <c:catAx>
        <c:axId val="214903424"/>
        <c:scaling>
          <c:orientation val="minMax"/>
        </c:scaling>
        <c:delete val="0"/>
        <c:axPos val="b"/>
        <c:majorTickMark val="out"/>
        <c:minorTickMark val="none"/>
        <c:tickLblPos val="nextTo"/>
        <c:crossAx val="214905216"/>
        <c:crosses val="autoZero"/>
        <c:auto val="1"/>
        <c:lblAlgn val="ctr"/>
        <c:lblOffset val="100"/>
        <c:noMultiLvlLbl val="0"/>
      </c:catAx>
      <c:valAx>
        <c:axId val="214905216"/>
        <c:scaling>
          <c:orientation val="minMax"/>
        </c:scaling>
        <c:delete val="0"/>
        <c:axPos val="l"/>
        <c:majorGridlines/>
        <c:numFmt formatCode="#,##0" sourceLinked="1"/>
        <c:majorTickMark val="out"/>
        <c:minorTickMark val="none"/>
        <c:tickLblPos val="nextTo"/>
        <c:crossAx val="214903424"/>
        <c:crosses val="autoZero"/>
        <c:crossBetween val="between"/>
      </c:valAx>
    </c:plotArea>
    <c:legend>
      <c:legendPos val="r"/>
      <c:layout/>
      <c:overlay val="0"/>
    </c:legend>
    <c:plotVisOnly val="1"/>
    <c:dispBlanksAs val="gap"/>
    <c:showDLblsOverMax val="0"/>
  </c:chart>
  <c:txPr>
    <a:bodyPr/>
    <a:lstStyle/>
    <a:p>
      <a:pPr>
        <a:defRPr sz="1800"/>
      </a:pPr>
      <a:endParaRPr lang="ru-RU"/>
    </a:p>
  </c:txPr>
  <c:externalData r:id="rId1">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1E7815E-F7B8-4E93-9F6C-89F6C3C8DBB8}" type="datetimeFigureOut">
              <a:rPr lang="en-US" smtClean="0"/>
              <a:pPr/>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943914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1E7815E-F7B8-4E93-9F6C-89F6C3C8DBB8}" type="datetimeFigureOut">
              <a:rPr lang="en-US" smtClean="0"/>
              <a:pPr/>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341494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1E7815E-F7B8-4E93-9F6C-89F6C3C8DBB8}" type="datetimeFigureOut">
              <a:rPr lang="en-US" smtClean="0"/>
              <a:pPr/>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1788002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1E7815E-F7B8-4E93-9F6C-89F6C3C8DBB8}" type="datetimeFigureOut">
              <a:rPr lang="en-US" smtClean="0"/>
              <a:pPr/>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1455464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1E7815E-F7B8-4E93-9F6C-89F6C3C8DBB8}" type="datetimeFigureOut">
              <a:rPr lang="en-US" smtClean="0"/>
              <a:pPr/>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2852076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1E7815E-F7B8-4E93-9F6C-89F6C3C8DBB8}" type="datetimeFigureOut">
              <a:rPr lang="en-US" smtClean="0"/>
              <a:pPr/>
              <a:t>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365074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1E7815E-F7B8-4E93-9F6C-89F6C3C8DBB8}" type="datetimeFigureOut">
              <a:rPr lang="en-US" smtClean="0"/>
              <a:pPr/>
              <a:t>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2171097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E7815E-F7B8-4E93-9F6C-89F6C3C8DBB8}" type="datetimeFigureOut">
              <a:rPr lang="en-US" smtClean="0"/>
              <a:pPr/>
              <a:t>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2391073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E7815E-F7B8-4E93-9F6C-89F6C3C8DBB8}" type="datetimeFigureOut">
              <a:rPr lang="en-US" smtClean="0"/>
              <a:pPr/>
              <a:t>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3246137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1E7815E-F7B8-4E93-9F6C-89F6C3C8DBB8}" type="datetimeFigureOut">
              <a:rPr lang="en-US" smtClean="0"/>
              <a:pPr/>
              <a:t>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1748878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1E7815E-F7B8-4E93-9F6C-89F6C3C8DBB8}" type="datetimeFigureOut">
              <a:rPr lang="en-US" smtClean="0"/>
              <a:pPr/>
              <a:t>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2167276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88" y="366"/>
            <a:ext cx="9143024" cy="6857268"/>
          </a:xfrm>
          <a:prstGeom prst="rect">
            <a:avLst/>
          </a:prstGeom>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E7815E-F7B8-4E93-9F6C-89F6C3C8DBB8}" type="datetimeFigureOut">
              <a:rPr lang="en-US" smtClean="0"/>
              <a:pPr/>
              <a:t>2/16/2021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37FF7-5919-41BF-8DD0-96FAEA1BD99B}" type="slidenum">
              <a:rPr lang="en-US" smtClean="0"/>
              <a:pPr/>
              <a:t>‹#›</a:t>
            </a:fld>
            <a:endParaRPr lang="en-US"/>
          </a:p>
        </p:txBody>
      </p:sp>
    </p:spTree>
    <p:extLst>
      <p:ext uri="{BB962C8B-B14F-4D97-AF65-F5344CB8AC3E}">
        <p14:creationId xmlns:p14="http://schemas.microsoft.com/office/powerpoint/2010/main" val="28574596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2920" y="1470470"/>
            <a:ext cx="7799832" cy="2387600"/>
          </a:xfrm>
        </p:spPr>
        <p:txBody>
          <a:bodyPr>
            <a:normAutofit fontScale="90000"/>
          </a:bodyPr>
          <a:lstStyle/>
          <a:p>
            <a:r>
              <a:rPr lang="uk-UA" b="1" dirty="0" smtClean="0">
                <a:solidFill>
                  <a:schemeClr val="accent5">
                    <a:lumMod val="50000"/>
                  </a:schemeClr>
                </a:solidFill>
              </a:rPr>
              <a:t>Про звіт старости Розбишівського </a:t>
            </a:r>
            <a:r>
              <a:rPr lang="uk-UA" b="1" dirty="0" err="1" smtClean="0">
                <a:solidFill>
                  <a:schemeClr val="accent5">
                    <a:lumMod val="50000"/>
                  </a:schemeClr>
                </a:solidFill>
              </a:rPr>
              <a:t>старостинського</a:t>
            </a:r>
            <a:r>
              <a:rPr lang="uk-UA" b="1" dirty="0" smtClean="0">
                <a:solidFill>
                  <a:schemeClr val="accent5">
                    <a:lumMod val="50000"/>
                  </a:schemeClr>
                </a:solidFill>
              </a:rPr>
              <a:t> округу Сергіївської сільської ради</a:t>
            </a:r>
            <a:endParaRPr lang="en-US" b="1" dirty="0">
              <a:ln w="13462">
                <a:solidFill>
                  <a:srgbClr val="1E2A5A"/>
                </a:solidFill>
                <a:prstDash val="solid"/>
              </a:ln>
              <a:solidFill>
                <a:srgbClr val="A0C23A"/>
              </a:solidFill>
              <a:effectLst>
                <a:outerShdw dist="38100" dir="2700000" algn="bl" rotWithShape="0">
                  <a:schemeClr val="accent5"/>
                </a:outerShdw>
              </a:effectLst>
              <a:latin typeface="+mn-lt"/>
            </a:endParaRPr>
          </a:p>
        </p:txBody>
      </p:sp>
      <p:sp>
        <p:nvSpPr>
          <p:cNvPr id="3" name="Subtitle 2"/>
          <p:cNvSpPr>
            <a:spLocks noGrp="1"/>
          </p:cNvSpPr>
          <p:nvPr>
            <p:ph type="subTitle" idx="1"/>
          </p:nvPr>
        </p:nvSpPr>
        <p:spPr>
          <a:xfrm>
            <a:off x="1906524" y="3967798"/>
            <a:ext cx="4992624" cy="1655762"/>
          </a:xfrm>
        </p:spPr>
        <p:txBody>
          <a:bodyPr/>
          <a:lstStyle/>
          <a:p>
            <a:r>
              <a:rPr lang="uk-UA" dirty="0" err="1" smtClean="0">
                <a:solidFill>
                  <a:schemeClr val="tx2">
                    <a:lumMod val="50000"/>
                  </a:schemeClr>
                </a:solidFill>
                <a:latin typeface="Times New Roman" pitchFamily="18" charset="0"/>
                <a:cs typeface="Times New Roman" pitchFamily="18" charset="0"/>
              </a:rPr>
              <a:t>Коркішко</a:t>
            </a:r>
            <a:r>
              <a:rPr lang="uk-UA" dirty="0" smtClean="0">
                <a:solidFill>
                  <a:schemeClr val="tx2">
                    <a:lumMod val="50000"/>
                  </a:schemeClr>
                </a:solidFill>
                <a:latin typeface="Times New Roman" pitchFamily="18" charset="0"/>
                <a:cs typeface="Times New Roman" pitchFamily="18" charset="0"/>
              </a:rPr>
              <a:t> Олексій Іванович</a:t>
            </a:r>
            <a:endParaRPr lang="en-US" dirty="0" smtClean="0">
              <a:solidFill>
                <a:schemeClr val="tx2">
                  <a:lumMod val="50000"/>
                </a:schemeClr>
              </a:solidFill>
              <a:latin typeface="Times New Roman" pitchFamily="18" charset="0"/>
              <a:cs typeface="Times New Roman" pitchFamily="18" charset="0"/>
            </a:endParaRPr>
          </a:p>
          <a:p>
            <a:endParaRPr lang="en-US" dirty="0">
              <a:solidFill>
                <a:srgbClr val="1F5480"/>
              </a:solidFill>
            </a:endParaRPr>
          </a:p>
        </p:txBody>
      </p:sp>
    </p:spTree>
    <p:extLst>
      <p:ext uri="{BB962C8B-B14F-4D97-AF65-F5344CB8AC3E}">
        <p14:creationId xmlns:p14="http://schemas.microsoft.com/office/powerpoint/2010/main" val="23994360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267097" y="1685108"/>
          <a:ext cx="6740434" cy="2705100"/>
        </p:xfrm>
        <a:graphic>
          <a:graphicData uri="http://schemas.openxmlformats.org/drawingml/2006/table">
            <a:tbl>
              <a:tblPr/>
              <a:tblGrid>
                <a:gridCol w="3455948"/>
                <a:gridCol w="3284486"/>
              </a:tblGrid>
              <a:tr h="617220">
                <a:tc>
                  <a:txBody>
                    <a:bodyPr/>
                    <a:lstStyle/>
                    <a:p>
                      <a:pPr marL="540385" algn="ctr">
                        <a:spcAft>
                          <a:spcPts val="0"/>
                        </a:spcAft>
                      </a:pPr>
                      <a:r>
                        <a:rPr lang="uk-UA" sz="2800" b="1" dirty="0">
                          <a:solidFill>
                            <a:srgbClr val="5F497A"/>
                          </a:solidFill>
                          <a:latin typeface="Calibri"/>
                          <a:ea typeface="Calibri"/>
                          <a:cs typeface="Times New Roman"/>
                        </a:rPr>
                        <a:t>ТОВ «Вікторія Агро»</a:t>
                      </a:r>
                      <a:endParaRPr lang="uk-UA" sz="2800" dirty="0">
                        <a:solidFill>
                          <a:srgbClr val="5F497A"/>
                        </a:solidFill>
                        <a:latin typeface="Calibri"/>
                        <a:ea typeface="Calibri"/>
                        <a:cs typeface="Times New Roman"/>
                      </a:endParaRPr>
                    </a:p>
                  </a:txBody>
                  <a:tcPr marL="68580" marR="68580" marT="0" marB="0">
                    <a:lnL>
                      <a:noFill/>
                    </a:lnL>
                    <a:lnR>
                      <a:noFill/>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marL="540385" algn="ctr">
                        <a:spcAft>
                          <a:spcPts val="0"/>
                        </a:spcAft>
                      </a:pPr>
                      <a:r>
                        <a:rPr lang="uk-UA" sz="2800" b="1" dirty="0">
                          <a:solidFill>
                            <a:srgbClr val="5F497A"/>
                          </a:solidFill>
                          <a:latin typeface="Calibri"/>
                          <a:ea typeface="Calibri"/>
                          <a:cs typeface="Times New Roman"/>
                        </a:rPr>
                        <a:t>71,000</a:t>
                      </a:r>
                    </a:p>
                  </a:txBody>
                  <a:tcPr marL="68580" marR="68580" marT="0" marB="0">
                    <a:lnL>
                      <a:noFill/>
                    </a:lnL>
                    <a:lnR>
                      <a:noFill/>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r>
              <a:tr h="617220">
                <a:tc>
                  <a:txBody>
                    <a:bodyPr/>
                    <a:lstStyle/>
                    <a:p>
                      <a:pPr marL="540385" algn="ctr">
                        <a:spcAft>
                          <a:spcPts val="0"/>
                        </a:spcAft>
                      </a:pPr>
                      <a:r>
                        <a:rPr lang="uk-UA" sz="2800" b="1">
                          <a:solidFill>
                            <a:srgbClr val="5F497A"/>
                          </a:solidFill>
                          <a:latin typeface="Calibri"/>
                          <a:ea typeface="Calibri"/>
                          <a:cs typeface="Times New Roman"/>
                        </a:rPr>
                        <a:t>ФГ «Оберіг» 2000</a:t>
                      </a:r>
                      <a:endParaRPr lang="uk-UA" sz="2800">
                        <a:solidFill>
                          <a:srgbClr val="5F497A"/>
                        </a:solidFill>
                        <a:latin typeface="Calibri"/>
                        <a:ea typeface="Calibri"/>
                        <a:cs typeface="Times New Roman"/>
                      </a:endParaRPr>
                    </a:p>
                  </a:txBody>
                  <a:tcPr marL="68580" marR="68580" marT="0" marB="0">
                    <a:lnL>
                      <a:noFill/>
                    </a:lnL>
                    <a:lnR>
                      <a:noFill/>
                    </a:lnR>
                    <a:lnT w="12700" cap="flat" cmpd="sng" algn="ctr">
                      <a:solidFill>
                        <a:srgbClr val="8064A2"/>
                      </a:solidFill>
                      <a:prstDash val="solid"/>
                      <a:round/>
                      <a:headEnd type="none" w="med" len="med"/>
                      <a:tailEnd type="none" w="med" len="med"/>
                    </a:lnT>
                    <a:lnB>
                      <a:noFill/>
                    </a:lnB>
                    <a:solidFill>
                      <a:srgbClr val="DFD8E8"/>
                    </a:solidFill>
                  </a:tcPr>
                </a:tc>
                <a:tc>
                  <a:txBody>
                    <a:bodyPr/>
                    <a:lstStyle/>
                    <a:p>
                      <a:pPr marL="540385" algn="ctr">
                        <a:spcAft>
                          <a:spcPts val="0"/>
                        </a:spcAft>
                      </a:pPr>
                      <a:r>
                        <a:rPr lang="uk-UA" sz="2800" b="1" dirty="0">
                          <a:solidFill>
                            <a:srgbClr val="5F497A"/>
                          </a:solidFill>
                          <a:latin typeface="Calibri"/>
                          <a:ea typeface="Calibri"/>
                          <a:cs typeface="Times New Roman"/>
                        </a:rPr>
                        <a:t>100,000</a:t>
                      </a:r>
                    </a:p>
                  </a:txBody>
                  <a:tcPr marL="68580" marR="68580" marT="0" marB="0">
                    <a:lnL>
                      <a:noFill/>
                    </a:lnL>
                    <a:lnR>
                      <a:noFill/>
                    </a:lnR>
                    <a:lnT w="12700" cap="flat" cmpd="sng" algn="ctr">
                      <a:solidFill>
                        <a:srgbClr val="8064A2"/>
                      </a:solidFill>
                      <a:prstDash val="solid"/>
                      <a:round/>
                      <a:headEnd type="none" w="med" len="med"/>
                      <a:tailEnd type="none" w="med" len="med"/>
                    </a:lnT>
                    <a:lnB>
                      <a:noFill/>
                    </a:lnB>
                    <a:solidFill>
                      <a:srgbClr val="DFD8E8"/>
                    </a:solidFill>
                  </a:tcPr>
                </a:tc>
              </a:tr>
              <a:tr h="617220">
                <a:tc>
                  <a:txBody>
                    <a:bodyPr/>
                    <a:lstStyle/>
                    <a:p>
                      <a:pPr marL="540385" algn="ctr">
                        <a:spcAft>
                          <a:spcPts val="0"/>
                        </a:spcAft>
                      </a:pPr>
                      <a:r>
                        <a:rPr lang="uk-UA" sz="2800" b="1">
                          <a:solidFill>
                            <a:srgbClr val="5F497A"/>
                          </a:solidFill>
                          <a:latin typeface="Calibri"/>
                          <a:ea typeface="Calibri"/>
                          <a:cs typeface="Times New Roman"/>
                        </a:rPr>
                        <a:t>ФГ Миронів Гай</a:t>
                      </a:r>
                      <a:endParaRPr lang="uk-UA" sz="2800">
                        <a:solidFill>
                          <a:srgbClr val="5F497A"/>
                        </a:solidFill>
                        <a:latin typeface="Calibri"/>
                        <a:ea typeface="Calibri"/>
                        <a:cs typeface="Times New Roman"/>
                      </a:endParaRPr>
                    </a:p>
                  </a:txBody>
                  <a:tcPr marL="68580" marR="68580" marT="0" marB="0">
                    <a:lnL>
                      <a:noFill/>
                    </a:lnL>
                    <a:lnR>
                      <a:noFill/>
                    </a:lnR>
                    <a:lnT>
                      <a:noFill/>
                    </a:lnT>
                    <a:lnB>
                      <a:noFill/>
                    </a:lnB>
                  </a:tcPr>
                </a:tc>
                <a:tc>
                  <a:txBody>
                    <a:bodyPr/>
                    <a:lstStyle/>
                    <a:p>
                      <a:pPr marL="540385" algn="ctr">
                        <a:spcAft>
                          <a:spcPts val="0"/>
                        </a:spcAft>
                      </a:pPr>
                      <a:r>
                        <a:rPr lang="uk-UA" sz="2800" b="1" dirty="0">
                          <a:solidFill>
                            <a:srgbClr val="5F497A"/>
                          </a:solidFill>
                          <a:latin typeface="Calibri"/>
                          <a:ea typeface="Calibri"/>
                          <a:cs typeface="Times New Roman"/>
                        </a:rPr>
                        <a:t>99,500</a:t>
                      </a:r>
                    </a:p>
                  </a:txBody>
                  <a:tcPr marL="68580" marR="68580" marT="0" marB="0">
                    <a:lnL>
                      <a:noFill/>
                    </a:lnL>
                    <a:lnR>
                      <a:noFill/>
                    </a:lnR>
                    <a:lnT>
                      <a:noFill/>
                    </a:lnT>
                    <a:lnB>
                      <a:noFill/>
                    </a:lnB>
                  </a:tcPr>
                </a:tc>
              </a:tr>
              <a:tr h="617220">
                <a:tc>
                  <a:txBody>
                    <a:bodyPr/>
                    <a:lstStyle/>
                    <a:p>
                      <a:pPr marL="540385" algn="ctr">
                        <a:spcAft>
                          <a:spcPts val="0"/>
                        </a:spcAft>
                      </a:pPr>
                      <a:r>
                        <a:rPr lang="uk-UA" sz="2800" b="1">
                          <a:solidFill>
                            <a:srgbClr val="5F497A"/>
                          </a:solidFill>
                          <a:latin typeface="Calibri"/>
                          <a:ea typeface="Calibri"/>
                          <a:cs typeface="Times New Roman"/>
                        </a:rPr>
                        <a:t>ФГ Колос-2000</a:t>
                      </a:r>
                      <a:endParaRPr lang="uk-UA" sz="2800">
                        <a:solidFill>
                          <a:srgbClr val="5F497A"/>
                        </a:solidFill>
                        <a:latin typeface="Calibri"/>
                        <a:ea typeface="Calibri"/>
                        <a:cs typeface="Times New Roman"/>
                      </a:endParaRPr>
                    </a:p>
                  </a:txBody>
                  <a:tcPr marL="68580" marR="68580" marT="0" marB="0">
                    <a:lnL>
                      <a:noFill/>
                    </a:lnL>
                    <a:lnR>
                      <a:noFill/>
                    </a:lnR>
                    <a:lnT>
                      <a:noFill/>
                    </a:lnT>
                    <a:lnB w="12700" cap="flat" cmpd="sng" algn="ctr">
                      <a:solidFill>
                        <a:srgbClr val="8064A2"/>
                      </a:solidFill>
                      <a:prstDash val="solid"/>
                      <a:round/>
                      <a:headEnd type="none" w="med" len="med"/>
                      <a:tailEnd type="none" w="med" len="med"/>
                    </a:lnB>
                    <a:solidFill>
                      <a:srgbClr val="DFD8E8"/>
                    </a:solidFill>
                  </a:tcPr>
                </a:tc>
                <a:tc>
                  <a:txBody>
                    <a:bodyPr/>
                    <a:lstStyle/>
                    <a:p>
                      <a:pPr marL="540385" algn="ctr">
                        <a:spcAft>
                          <a:spcPts val="0"/>
                        </a:spcAft>
                      </a:pPr>
                      <a:r>
                        <a:rPr lang="uk-UA" sz="2800" b="1" dirty="0">
                          <a:solidFill>
                            <a:srgbClr val="5F497A"/>
                          </a:solidFill>
                          <a:latin typeface="Calibri"/>
                          <a:ea typeface="Calibri"/>
                          <a:cs typeface="Times New Roman"/>
                        </a:rPr>
                        <a:t>94,000</a:t>
                      </a:r>
                    </a:p>
                  </a:txBody>
                  <a:tcPr marL="68580" marR="68580" marT="0" marB="0">
                    <a:lnL>
                      <a:noFill/>
                    </a:lnL>
                    <a:lnR>
                      <a:noFill/>
                    </a:lnR>
                    <a:lnT>
                      <a:noFill/>
                    </a:lnT>
                    <a:lnB w="12700" cap="flat" cmpd="sng" algn="ctr">
                      <a:solidFill>
                        <a:srgbClr val="8064A2"/>
                      </a:solidFill>
                      <a:prstDash val="solid"/>
                      <a:round/>
                      <a:headEnd type="none" w="med" len="med"/>
                      <a:tailEnd type="none" w="med" len="med"/>
                    </a:lnB>
                    <a:solidFill>
                      <a:srgbClr val="DFD8E8"/>
                    </a:solidFill>
                  </a:tcPr>
                </a:tc>
              </a:tr>
            </a:tbl>
          </a:graphicData>
        </a:graphic>
      </p:graphicFrame>
      <p:sp>
        <p:nvSpPr>
          <p:cNvPr id="3" name="TextBox 2"/>
          <p:cNvSpPr txBox="1"/>
          <p:nvPr/>
        </p:nvSpPr>
        <p:spPr>
          <a:xfrm>
            <a:off x="222069" y="574766"/>
            <a:ext cx="8581143" cy="954107"/>
          </a:xfrm>
          <a:prstGeom prst="rect">
            <a:avLst/>
          </a:prstGeom>
          <a:noFill/>
        </p:spPr>
        <p:txBody>
          <a:bodyPr wrap="square" rtlCol="0">
            <a:spAutoFit/>
          </a:bodyPr>
          <a:lstStyle/>
          <a:p>
            <a:pPr algn="ctr"/>
            <a:r>
              <a:rPr lang="uk-UA" sz="2800" dirty="0" smtClean="0">
                <a:latin typeface="Times New Roman" pitchFamily="18" charset="0"/>
                <a:cs typeface="Times New Roman" pitchFamily="18" charset="0"/>
              </a:rPr>
              <a:t>Допомога від підприємств, що знаходяться на території старостату</a:t>
            </a:r>
            <a:endParaRPr lang="uk-UA" sz="2800" dirty="0">
              <a:latin typeface="Times New Roman" pitchFamily="18" charset="0"/>
              <a:cs typeface="Times New Roman" pitchFamily="18" charset="0"/>
            </a:endParaRPr>
          </a:p>
        </p:txBody>
      </p:sp>
      <p:sp>
        <p:nvSpPr>
          <p:cNvPr id="4" name="TextBox 3"/>
          <p:cNvSpPr txBox="1"/>
          <p:nvPr/>
        </p:nvSpPr>
        <p:spPr>
          <a:xfrm>
            <a:off x="2076994" y="4650377"/>
            <a:ext cx="5839097" cy="1477328"/>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uk-UA" b="1" dirty="0" smtClean="0"/>
              <a:t>В тому числі  робочі місця:</a:t>
            </a:r>
          </a:p>
          <a:p>
            <a:r>
              <a:rPr lang="uk-UA" b="1" dirty="0" smtClean="0"/>
              <a:t> ТОВ </a:t>
            </a:r>
            <a:r>
              <a:rPr lang="uk-UA" b="1" dirty="0" err="1" smtClean="0"/>
              <a:t>“Вікторія</a:t>
            </a:r>
            <a:r>
              <a:rPr lang="uk-UA" b="1" dirty="0" smtClean="0"/>
              <a:t> </a:t>
            </a:r>
            <a:r>
              <a:rPr lang="uk-UA" b="1" dirty="0" err="1" smtClean="0"/>
              <a:t>Агро”</a:t>
            </a:r>
            <a:r>
              <a:rPr lang="uk-UA" b="1" dirty="0" smtClean="0"/>
              <a:t> – 4 </a:t>
            </a:r>
          </a:p>
          <a:p>
            <a:r>
              <a:rPr lang="uk-UA" b="1" dirty="0" smtClean="0"/>
              <a:t>ФГ “Оберіг”2000 -  8</a:t>
            </a:r>
          </a:p>
          <a:p>
            <a:r>
              <a:rPr lang="uk-UA" b="1" dirty="0" smtClean="0"/>
              <a:t>ФГ Миронів Гай – 4 </a:t>
            </a:r>
          </a:p>
          <a:p>
            <a:r>
              <a:rPr lang="uk-UA" b="1" dirty="0" smtClean="0"/>
              <a:t>ФГ Колос -2000 – 4 </a:t>
            </a:r>
            <a:endParaRPr lang="uk-UA"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smtClean="0"/>
              <a:t>Видатки </a:t>
            </a:r>
            <a:endParaRPr lang="uk-UA" sz="3600" b="1" dirty="0"/>
          </a:p>
        </p:txBody>
      </p:sp>
      <p:sp>
        <p:nvSpPr>
          <p:cNvPr id="24577" name="Rectangle 1"/>
          <p:cNvSpPr>
            <a:spLocks noChangeArrowheads="1"/>
          </p:cNvSpPr>
          <p:nvPr/>
        </p:nvSpPr>
        <p:spPr bwMode="auto">
          <a:xfrm rot="10800000" flipV="1">
            <a:off x="-3" y="1193955"/>
            <a:ext cx="4804013" cy="4616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6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Розбишівська гімназія</a:t>
            </a:r>
            <a:r>
              <a:rPr kumimoji="0" lang="uk-UA" sz="1600" b="1" i="0" u="none" strike="noStrike" cap="none" normalizeH="0" dirty="0" smtClean="0">
                <a:ln>
                  <a:noFill/>
                </a:ln>
                <a:solidFill>
                  <a:schemeClr val="tx1"/>
                </a:solidFill>
                <a:effectLst/>
                <a:latin typeface="Arial" pitchFamily="34" charset="0"/>
                <a:ea typeface="Calibri" pitchFamily="34" charset="0"/>
                <a:cs typeface="Times New Roman" pitchFamily="18" charset="0"/>
              </a:rPr>
              <a:t> </a:t>
            </a:r>
            <a:r>
              <a:rPr kumimoji="0" lang="uk-UA" sz="16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фактичні видатки склали  </a:t>
            </a:r>
            <a:r>
              <a:rPr kumimoji="0" lang="uk-UA"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3 194 557 грн</a:t>
            </a:r>
            <a:r>
              <a:rPr kumimoji="0" lang="uk-UA" sz="16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uk-UA" sz="16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uk-UA" sz="200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Зокрема, кошти для потреб Розбишівської гімназії витрачено для придбання: лінолеуму, засобів індивідуального захисту, бензопили, </a:t>
            </a:r>
            <a:r>
              <a:rPr kumimoji="0" lang="uk-UA" sz="2000"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ламінатора</a:t>
            </a:r>
            <a:r>
              <a:rPr kumimoji="0" lang="uk-UA" sz="200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килимів, обладнання спортмайданчика, співфінансування проекту по встановленню тренажерів, ремонт автобуса. </a:t>
            </a:r>
          </a:p>
          <a:p>
            <a:pPr marL="0" marR="0" lvl="0" indent="0" algn="ctr" defTabSz="914400" rtl="0" eaLnBrk="1" fontAlgn="base" latinLnBrk="0" hangingPunct="1">
              <a:lnSpc>
                <a:spcPct val="100000"/>
              </a:lnSpc>
              <a:spcBef>
                <a:spcPct val="0"/>
              </a:spcBef>
              <a:spcAft>
                <a:spcPct val="0"/>
              </a:spcAft>
              <a:buClrTx/>
              <a:buSzTx/>
              <a:buFontTx/>
              <a:buNone/>
              <a:tabLst/>
            </a:pPr>
            <a:r>
              <a:rPr kumimoji="0" lang="uk-UA" sz="200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Освітня субвенція обладнання інтерактивного комплексу, придбання предметів для інклюзивного кабінету, закупівля меблів для першого класу, що склало близько 90 000 гривен</a:t>
            </a:r>
            <a:r>
              <a:rPr kumimoji="0" lang="uk-UA"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ь. </a:t>
            </a:r>
            <a:endParaRPr kumimoji="0" lang="uk-UA" i="1"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4578" name="Rectangle 2"/>
          <p:cNvSpPr>
            <a:spLocks noChangeArrowheads="1"/>
          </p:cNvSpPr>
          <p:nvPr/>
        </p:nvSpPr>
        <p:spPr bwMode="auto">
          <a:xfrm>
            <a:off x="5336274" y="1323833"/>
            <a:ext cx="3807725" cy="4616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6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ДНЗ «Перлинка» фактичні видатки склали </a:t>
            </a:r>
            <a:r>
              <a:rPr kumimoji="0" lang="uk-UA"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671 468</a:t>
            </a:r>
            <a:r>
              <a:rPr kumimoji="0" lang="uk-UA" sz="16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uk-UA" sz="1600" b="1" i="0"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грн</a:t>
            </a:r>
            <a:r>
              <a:rPr kumimoji="0" lang="uk-UA" sz="16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uk-UA"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200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придбання продуктів харчування, оплата комунальних послуг, поточний ремонт обладнання на ігровому майданчику, придбання господарських товарів, миючих та дезінфікуючих засобів, антисептиків, медичних масок. Біля входу до дитячого садка на суму майже 14 000 гривень встановлено альтанку для зберігання дитячих колясок та велосипедів. </a:t>
            </a:r>
            <a:endParaRPr kumimoji="0" lang="uk-UA" sz="2000" i="1"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pPr algn="ctr"/>
            <a:r>
              <a:rPr lang="uk-UA" b="1" dirty="0" smtClean="0">
                <a:effectLst>
                  <a:outerShdw blurRad="38100" dist="38100" dir="2700000" algn="tl">
                    <a:srgbClr val="000000">
                      <a:alpha val="43137"/>
                    </a:srgbClr>
                  </a:outerShdw>
                </a:effectLst>
              </a:rPr>
              <a:t>Видатки</a:t>
            </a:r>
            <a:endParaRPr lang="uk-UA" b="1" dirty="0">
              <a:effectLst>
                <a:outerShdw blurRad="38100" dist="38100" dir="2700000" algn="tl">
                  <a:srgbClr val="000000">
                    <a:alpha val="43137"/>
                  </a:srgbClr>
                </a:outerShdw>
              </a:effectLst>
            </a:endParaRPr>
          </a:p>
        </p:txBody>
      </p:sp>
      <p:sp>
        <p:nvSpPr>
          <p:cNvPr id="4" name="Текст 3"/>
          <p:cNvSpPr>
            <a:spLocks noGrp="1"/>
          </p:cNvSpPr>
          <p:nvPr>
            <p:ph type="body" idx="1"/>
          </p:nvPr>
        </p:nvSpPr>
        <p:spPr/>
        <p:txBody>
          <a:bodyPr>
            <a:normAutofit lnSpcReduction="10000"/>
          </a:bodyPr>
          <a:lstStyle/>
          <a:p>
            <a:r>
              <a:rPr lang="uk-UA" dirty="0" err="1" smtClean="0"/>
              <a:t>Розбишівський</a:t>
            </a:r>
            <a:r>
              <a:rPr lang="uk-UA" dirty="0" smtClean="0"/>
              <a:t> СБК – </a:t>
            </a:r>
          </a:p>
          <a:p>
            <a:r>
              <a:rPr lang="uk-UA" dirty="0" smtClean="0"/>
              <a:t>255 417 </a:t>
            </a:r>
            <a:r>
              <a:rPr lang="uk-UA" dirty="0" err="1" smtClean="0"/>
              <a:t>грн</a:t>
            </a:r>
            <a:endParaRPr lang="uk-UA" dirty="0"/>
          </a:p>
        </p:txBody>
      </p:sp>
      <p:sp>
        <p:nvSpPr>
          <p:cNvPr id="5" name="Содержимое 4"/>
          <p:cNvSpPr>
            <a:spLocks noGrp="1"/>
          </p:cNvSpPr>
          <p:nvPr>
            <p:ph sz="half" idx="2"/>
          </p:nvPr>
        </p:nvSpPr>
        <p:spPr/>
        <p:txBody>
          <a:bodyPr/>
          <a:lstStyle/>
          <a:p>
            <a:r>
              <a:rPr lang="uk-UA" dirty="0" smtClean="0"/>
              <a:t>Заробітна плата</a:t>
            </a:r>
          </a:p>
          <a:p>
            <a:r>
              <a:rPr lang="uk-UA" dirty="0" smtClean="0"/>
              <a:t>Придбання канцелярських товарів</a:t>
            </a:r>
          </a:p>
          <a:p>
            <a:r>
              <a:rPr lang="uk-UA" dirty="0" smtClean="0"/>
              <a:t>Оплата електроенергії</a:t>
            </a:r>
          </a:p>
          <a:p>
            <a:r>
              <a:rPr lang="uk-UA" dirty="0" smtClean="0"/>
              <a:t>Придбання господарських товарів</a:t>
            </a:r>
          </a:p>
          <a:p>
            <a:r>
              <a:rPr lang="uk-UA" dirty="0" smtClean="0"/>
              <a:t>Придбання обладнання</a:t>
            </a:r>
            <a:endParaRPr lang="uk-UA" dirty="0"/>
          </a:p>
        </p:txBody>
      </p:sp>
      <p:sp>
        <p:nvSpPr>
          <p:cNvPr id="6" name="Текст 5"/>
          <p:cNvSpPr>
            <a:spLocks noGrp="1"/>
          </p:cNvSpPr>
          <p:nvPr>
            <p:ph type="body" sz="quarter" idx="3"/>
          </p:nvPr>
        </p:nvSpPr>
        <p:spPr/>
        <p:txBody>
          <a:bodyPr/>
          <a:lstStyle/>
          <a:p>
            <a:r>
              <a:rPr lang="uk-UA" dirty="0" smtClean="0"/>
              <a:t>Розбишівська бібліотека – 91 635 </a:t>
            </a:r>
            <a:r>
              <a:rPr lang="uk-UA" dirty="0" err="1" smtClean="0"/>
              <a:t>грн</a:t>
            </a:r>
            <a:endParaRPr lang="uk-UA" dirty="0"/>
          </a:p>
        </p:txBody>
      </p:sp>
      <p:sp>
        <p:nvSpPr>
          <p:cNvPr id="7" name="Содержимое 6"/>
          <p:cNvSpPr>
            <a:spLocks noGrp="1"/>
          </p:cNvSpPr>
          <p:nvPr>
            <p:ph sz="quarter" idx="4"/>
          </p:nvPr>
        </p:nvSpPr>
        <p:spPr/>
        <p:txBody>
          <a:bodyPr/>
          <a:lstStyle/>
          <a:p>
            <a:r>
              <a:rPr lang="uk-UA" dirty="0" smtClean="0"/>
              <a:t>Заробітна плата</a:t>
            </a:r>
          </a:p>
          <a:p>
            <a:r>
              <a:rPr lang="uk-UA" dirty="0" smtClean="0"/>
              <a:t>Придбання канцтоварів</a:t>
            </a:r>
          </a:p>
          <a:p>
            <a:r>
              <a:rPr lang="uk-UA" dirty="0" smtClean="0"/>
              <a:t>Придбання бланків, щоденників</a:t>
            </a:r>
          </a:p>
          <a:p>
            <a:r>
              <a:rPr lang="uk-UA" dirty="0" smtClean="0"/>
              <a:t>Послуги по використанню мережі Інтернет</a:t>
            </a:r>
            <a:endParaRPr lang="uk-U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lstStyle/>
          <a:p>
            <a:pPr algn="ctr"/>
            <a:r>
              <a:rPr lang="uk-UA" b="1" i="1" dirty="0" smtClean="0"/>
              <a:t>Благоустрій</a:t>
            </a:r>
            <a:endParaRPr lang="uk-UA" b="1" i="1" dirty="0"/>
          </a:p>
        </p:txBody>
      </p:sp>
      <p:sp>
        <p:nvSpPr>
          <p:cNvPr id="8" name="Прямоугольник 7"/>
          <p:cNvSpPr/>
          <p:nvPr/>
        </p:nvSpPr>
        <p:spPr>
          <a:xfrm>
            <a:off x="444138" y="1267097"/>
            <a:ext cx="8503920" cy="6463308"/>
          </a:xfrm>
          <a:prstGeom prst="rect">
            <a:avLst/>
          </a:prstGeom>
        </p:spPr>
        <p:txBody>
          <a:bodyPr wrap="square">
            <a:spAutoFit/>
          </a:bodyPr>
          <a:lstStyle/>
          <a:p>
            <a:pPr>
              <a:buFont typeface="Arial" pitchFamily="34" charset="0"/>
              <a:buChar char="•"/>
            </a:pPr>
            <a:r>
              <a:rPr lang="uk-UA" sz="2400" dirty="0" smtClean="0">
                <a:latin typeface="Times New Roman" pitchFamily="18" charset="0"/>
                <a:cs typeface="Times New Roman" pitchFamily="18" charset="0"/>
              </a:rPr>
              <a:t> Поточний ремонт  </a:t>
            </a:r>
            <a:r>
              <a:rPr lang="uk-UA" sz="2400" dirty="0" err="1" smtClean="0">
                <a:latin typeface="Times New Roman" pitchFamily="18" charset="0"/>
                <a:cs typeface="Times New Roman" pitchFamily="18" charset="0"/>
              </a:rPr>
              <a:t>вул</a:t>
            </a:r>
            <a:r>
              <a:rPr lang="uk-UA" sz="2400" dirty="0" smtClean="0">
                <a:latin typeface="Times New Roman" pitchFamily="18" charset="0"/>
                <a:cs typeface="Times New Roman" pitchFamily="18" charset="0"/>
              </a:rPr>
              <a:t> Центральна с. Розбишівка – 30,008 </a:t>
            </a:r>
            <a:r>
              <a:rPr lang="uk-UA" sz="2400" dirty="0" err="1" smtClean="0">
                <a:latin typeface="Times New Roman" pitchFamily="18" charset="0"/>
                <a:cs typeface="Times New Roman" pitchFamily="18" charset="0"/>
              </a:rPr>
              <a:t>грн</a:t>
            </a:r>
            <a:endParaRPr lang="en-US" sz="2400" dirty="0" smtClean="0">
              <a:latin typeface="Times New Roman" pitchFamily="18" charset="0"/>
              <a:cs typeface="Times New Roman" pitchFamily="18" charset="0"/>
            </a:endParaRPr>
          </a:p>
          <a:p>
            <a:pPr>
              <a:buFont typeface="Arial" pitchFamily="34" charset="0"/>
              <a:buChar char="•"/>
            </a:pPr>
            <a:r>
              <a:rPr lang="uk-UA" sz="2400" dirty="0" smtClean="0">
                <a:latin typeface="Times New Roman" pitchFamily="18" charset="0"/>
                <a:cs typeface="Times New Roman" pitchFamily="18" charset="0"/>
              </a:rPr>
              <a:t> Піщано-щебеневе підсипання </a:t>
            </a:r>
            <a:r>
              <a:rPr lang="uk-UA" sz="2400" dirty="0" err="1" smtClean="0">
                <a:latin typeface="Times New Roman" pitchFamily="18" charset="0"/>
                <a:cs typeface="Times New Roman" pitchFamily="18" charset="0"/>
              </a:rPr>
              <a:t>вул.Гагаріна</a:t>
            </a:r>
            <a:r>
              <a:rPr lang="uk-UA" sz="2400" dirty="0" smtClean="0">
                <a:latin typeface="Times New Roman" pitchFamily="18" charset="0"/>
                <a:cs typeface="Times New Roman" pitchFamily="18" charset="0"/>
              </a:rPr>
              <a:t> та дороги до кладовища бригади №1 -  27,300 </a:t>
            </a:r>
            <a:r>
              <a:rPr lang="uk-UA" sz="2400" dirty="0" err="1" smtClean="0">
                <a:latin typeface="Times New Roman" pitchFamily="18" charset="0"/>
                <a:cs typeface="Times New Roman" pitchFamily="18" charset="0"/>
              </a:rPr>
              <a:t>грн</a:t>
            </a:r>
            <a:endParaRPr lang="uk-UA" sz="2400" dirty="0" smtClean="0">
              <a:latin typeface="Times New Roman" pitchFamily="18" charset="0"/>
              <a:cs typeface="Times New Roman" pitchFamily="18" charset="0"/>
            </a:endParaRPr>
          </a:p>
          <a:p>
            <a:pPr>
              <a:buFont typeface="Arial" pitchFamily="34" charset="0"/>
              <a:buChar char="•"/>
            </a:pPr>
            <a:r>
              <a:rPr lang="uk-UA" sz="2400" dirty="0" smtClean="0">
                <a:latin typeface="Times New Roman" pitchFamily="18" charset="0"/>
                <a:cs typeface="Times New Roman" pitchFamily="18" charset="0"/>
              </a:rPr>
              <a:t> Капітальний ремонт дороги Т1705 межа області с. Розбишівка (співфінансування з місцевого бюджету 1 800 000 </a:t>
            </a:r>
            <a:r>
              <a:rPr lang="uk-UA" sz="2400" dirty="0" err="1" smtClean="0">
                <a:latin typeface="Times New Roman" pitchFamily="18" charset="0"/>
                <a:cs typeface="Times New Roman" pitchFamily="18" charset="0"/>
              </a:rPr>
              <a:t>грн</a:t>
            </a:r>
            <a:r>
              <a:rPr lang="uk-UA" sz="2400" dirty="0" smtClean="0">
                <a:latin typeface="Times New Roman" pitchFamily="18" charset="0"/>
                <a:cs typeface="Times New Roman" pitchFamily="18" charset="0"/>
              </a:rPr>
              <a:t> та Агенція автомобільних доріг Полтавської області 3 </a:t>
            </a:r>
            <a:r>
              <a:rPr lang="uk-UA" sz="2400" dirty="0" err="1" smtClean="0">
                <a:latin typeface="Times New Roman" pitchFamily="18" charset="0"/>
                <a:cs typeface="Times New Roman" pitchFamily="18" charset="0"/>
              </a:rPr>
              <a:t>млн</a:t>
            </a:r>
            <a:r>
              <a:rPr lang="uk-UA" sz="2400" dirty="0" smtClean="0">
                <a:latin typeface="Times New Roman" pitchFamily="18" charset="0"/>
                <a:cs typeface="Times New Roman" pitchFamily="18" charset="0"/>
              </a:rPr>
              <a:t> </a:t>
            </a:r>
            <a:r>
              <a:rPr lang="uk-UA" sz="2400" dirty="0" err="1" smtClean="0">
                <a:latin typeface="Times New Roman" pitchFamily="18" charset="0"/>
                <a:cs typeface="Times New Roman" pitchFamily="18" charset="0"/>
              </a:rPr>
              <a:t>грн</a:t>
            </a:r>
            <a:endParaRPr lang="uk-UA" sz="2400" dirty="0" smtClean="0">
              <a:latin typeface="Times New Roman" pitchFamily="18" charset="0"/>
              <a:cs typeface="Times New Roman" pitchFamily="18" charset="0"/>
            </a:endParaRPr>
          </a:p>
          <a:p>
            <a:pPr>
              <a:buFont typeface="Arial" pitchFamily="34" charset="0"/>
              <a:buChar char="•"/>
            </a:pPr>
            <a:r>
              <a:rPr lang="uk-UA" sz="2400" dirty="0" smtClean="0">
                <a:latin typeface="Times New Roman" pitchFamily="18" charset="0"/>
                <a:cs typeface="Times New Roman" pitchFamily="18" charset="0"/>
              </a:rPr>
              <a:t>  Реконструкція вуличного освітлення по вул. </a:t>
            </a:r>
            <a:r>
              <a:rPr lang="uk-UA" sz="2400" dirty="0" err="1" smtClean="0">
                <a:latin typeface="Times New Roman" pitchFamily="18" charset="0"/>
                <a:cs typeface="Times New Roman" pitchFamily="18" charset="0"/>
              </a:rPr>
              <a:t>Лохвицька</a:t>
            </a:r>
            <a:r>
              <a:rPr lang="uk-UA" sz="2400" dirty="0" smtClean="0">
                <a:latin typeface="Times New Roman" pitchFamily="18" charset="0"/>
                <a:cs typeface="Times New Roman" pitchFamily="18" charset="0"/>
              </a:rPr>
              <a:t>, часткова </a:t>
            </a:r>
            <a:r>
              <a:rPr lang="uk-UA" sz="2400" dirty="0" err="1" smtClean="0">
                <a:latin typeface="Times New Roman" pitchFamily="18" charset="0"/>
                <a:cs typeface="Times New Roman" pitchFamily="18" charset="0"/>
              </a:rPr>
              <a:t>вул.Лісова</a:t>
            </a:r>
            <a:r>
              <a:rPr lang="uk-UA" sz="2400" dirty="0" smtClean="0">
                <a:latin typeface="Times New Roman" pitchFamily="18" charset="0"/>
                <a:cs typeface="Times New Roman" pitchFamily="18" charset="0"/>
              </a:rPr>
              <a:t> – 190,735</a:t>
            </a:r>
          </a:p>
          <a:p>
            <a:pPr>
              <a:buFont typeface="Arial" pitchFamily="34" charset="0"/>
              <a:buChar char="•"/>
            </a:pPr>
            <a:r>
              <a:rPr lang="uk-UA" sz="2400" dirty="0" smtClean="0">
                <a:latin typeface="Times New Roman" pitchFamily="18" charset="0"/>
                <a:cs typeface="Times New Roman" pitchFamily="18" charset="0"/>
              </a:rPr>
              <a:t> Роботи по забезпеченню безперебійного водопостачання, в </a:t>
            </a:r>
            <a:r>
              <a:rPr lang="uk-UA" sz="2400" dirty="0" err="1" smtClean="0">
                <a:latin typeface="Times New Roman" pitchFamily="18" charset="0"/>
                <a:cs typeface="Times New Roman" pitchFamily="18" charset="0"/>
              </a:rPr>
              <a:t>т.ч.очищення</a:t>
            </a:r>
            <a:r>
              <a:rPr lang="uk-UA" sz="2400" dirty="0" smtClean="0">
                <a:latin typeface="Times New Roman" pitchFamily="18" charset="0"/>
                <a:cs typeface="Times New Roman" pitchFamily="18" charset="0"/>
              </a:rPr>
              <a:t> свердловини 158604 грн.</a:t>
            </a:r>
          </a:p>
          <a:p>
            <a:pPr lvl="4">
              <a:buFont typeface="Arial" pitchFamily="34" charset="0"/>
              <a:buChar char="•"/>
            </a:pPr>
            <a:r>
              <a:rPr lang="uk-UA" sz="2400" dirty="0" smtClean="0">
                <a:latin typeface="Times New Roman" pitchFamily="18" charset="0"/>
                <a:cs typeface="Times New Roman" pitchFamily="18" charset="0"/>
              </a:rPr>
              <a:t> Проводились роботи по обкошуванню бур’янів, вирубки сухих дерев і чагарників, підтримувались території навколо меморіального комплексу та пам’ятного знаку жертвам голодомору, на місцевих кладовищах</a:t>
            </a:r>
          </a:p>
          <a:p>
            <a:pPr>
              <a:buFont typeface="Arial" pitchFamily="34" charset="0"/>
              <a:buChar char="•"/>
            </a:pPr>
            <a:endParaRPr lang="uk-UA" dirty="0" smtClean="0">
              <a:latin typeface="Times New Roman" pitchFamily="18" charset="0"/>
              <a:cs typeface="Times New Roman" pitchFamily="18" charset="0"/>
            </a:endParaRPr>
          </a:p>
          <a:p>
            <a:endParaRPr lang="uk-UA" dirty="0" smtClean="0">
              <a:latin typeface="Times New Roman" pitchFamily="18" charset="0"/>
              <a:cs typeface="Times New Roman" pitchFamily="18" charset="0"/>
            </a:endParaRPr>
          </a:p>
          <a:p>
            <a:endParaRPr lang="uk-UA"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424543" y="-1164771"/>
            <a:ext cx="8719457" cy="8665027"/>
          </a:xfrm>
        </p:spPr>
        <p:txBody>
          <a:bodyPr>
            <a:normAutofit/>
          </a:bodyPr>
          <a:lstStyle/>
          <a:p>
            <a:pPr lvl="4" algn="ctr" rtl="0">
              <a:lnSpc>
                <a:spcPct val="90000"/>
              </a:lnSpc>
              <a:spcBef>
                <a:spcPct val="0"/>
              </a:spcBef>
            </a:pPr>
            <a:r>
              <a:rPr lang="uk-UA" sz="2800" b="1" i="1" dirty="0" smtClean="0"/>
              <a:t>Благоустрій</a:t>
            </a:r>
            <a:br>
              <a:rPr lang="uk-UA" sz="2800" b="1" i="1" dirty="0" smtClean="0"/>
            </a:br>
            <a:r>
              <a:rPr lang="uk-UA" sz="2800" b="1" i="1" dirty="0" smtClean="0"/>
              <a:t/>
            </a:r>
            <a:br>
              <a:rPr lang="uk-UA" sz="2800" b="1" i="1" dirty="0" smtClean="0"/>
            </a:br>
            <a:r>
              <a:rPr lang="uk-UA" sz="2800" b="1" i="1" dirty="0" smtClean="0"/>
              <a:t>Висаджування саджанців на узбіччі дороги </a:t>
            </a:r>
            <a:br>
              <a:rPr lang="uk-UA" sz="2800" b="1" i="1" dirty="0" smtClean="0"/>
            </a:br>
            <a:r>
              <a:rPr lang="uk-UA" sz="2800" b="1" i="1" dirty="0" smtClean="0"/>
              <a:t>береза,сосна   3000 штук.</a:t>
            </a:r>
            <a:br>
              <a:rPr lang="uk-UA" sz="2800" b="1" i="1" dirty="0" smtClean="0"/>
            </a:br>
            <a:r>
              <a:rPr lang="uk-UA" sz="2800" b="1" i="1" dirty="0" smtClean="0"/>
              <a:t>Озеленення в центрі села –</a:t>
            </a:r>
            <a:br>
              <a:rPr lang="uk-UA" sz="2800" b="1" i="1" dirty="0" smtClean="0"/>
            </a:br>
            <a:r>
              <a:rPr lang="uk-UA" sz="2800" b="1" i="1" dirty="0" smtClean="0"/>
              <a:t>висаджування декоративних рослин.</a:t>
            </a:r>
            <a:br>
              <a:rPr lang="uk-UA" sz="2800" b="1" i="1" dirty="0" smtClean="0"/>
            </a:br>
            <a:r>
              <a:rPr lang="uk-UA" sz="2800" b="1" i="1" dirty="0" smtClean="0"/>
              <a:t/>
            </a:r>
            <a:br>
              <a:rPr lang="uk-UA" sz="2800" b="1" i="1" dirty="0" smtClean="0"/>
            </a:br>
            <a:r>
              <a:rPr lang="uk-UA" sz="2800" b="1" i="1" dirty="0" smtClean="0"/>
              <a:t/>
            </a:r>
            <a:br>
              <a:rPr lang="uk-UA" sz="2800" b="1" i="1" dirty="0" smtClean="0"/>
            </a:br>
            <a:r>
              <a:rPr lang="uk-UA" sz="2800" b="1" i="1" dirty="0"/>
              <a:t/>
            </a:r>
            <a:br>
              <a:rPr lang="uk-UA" sz="2800" b="1" i="1" dirty="0"/>
            </a:br>
            <a:r>
              <a:rPr lang="uk-UA" sz="2800" dirty="0" smtClean="0">
                <a:latin typeface="Times New Roman" pitchFamily="18" charset="0"/>
                <a:cs typeface="Times New Roman" pitchFamily="18" charset="0"/>
              </a:rPr>
              <a:t> </a:t>
            </a:r>
            <a:br>
              <a:rPr lang="uk-UA" sz="2800" dirty="0" smtClean="0">
                <a:latin typeface="Times New Roman" pitchFamily="18" charset="0"/>
                <a:cs typeface="Times New Roman" pitchFamily="18" charset="0"/>
              </a:rPr>
            </a:br>
            <a:r>
              <a:rPr lang="uk-UA" sz="2800" b="1" dirty="0" smtClean="0">
                <a:latin typeface="Times New Roman" pitchFamily="18" charset="0"/>
                <a:cs typeface="Times New Roman" pitchFamily="18" charset="0"/>
              </a:rPr>
              <a:t>Суботники по впорядкуванню територій, вапняна побілка конструкцій і огорож.</a:t>
            </a:r>
            <a:r>
              <a:rPr lang="uk-UA" sz="2800" dirty="0" smtClean="0">
                <a:latin typeface="Times New Roman" pitchFamily="18" charset="0"/>
                <a:cs typeface="Times New Roman" pitchFamily="18" charset="0"/>
              </a:rPr>
              <a:t/>
            </a:r>
            <a:br>
              <a:rPr lang="uk-UA" sz="2800" dirty="0" smtClean="0">
                <a:latin typeface="Times New Roman" pitchFamily="18" charset="0"/>
                <a:cs typeface="Times New Roman" pitchFamily="18" charset="0"/>
              </a:rPr>
            </a:br>
            <a:r>
              <a:rPr lang="uk-UA" sz="2800" dirty="0" smtClean="0">
                <a:latin typeface="Times New Roman" pitchFamily="18" charset="0"/>
                <a:cs typeface="Times New Roman" pitchFamily="18" charset="0"/>
              </a:rPr>
              <a:t/>
            </a:r>
            <a:br>
              <a:rPr lang="uk-UA" sz="2800" dirty="0" smtClean="0">
                <a:latin typeface="Times New Roman" pitchFamily="18" charset="0"/>
                <a:cs typeface="Times New Roman" pitchFamily="18" charset="0"/>
              </a:rPr>
            </a:br>
            <a:endParaRPr lang="uk-UA" sz="2800" b="1" i="1" dirty="0"/>
          </a:p>
        </p:txBody>
      </p:sp>
      <p:sp>
        <p:nvSpPr>
          <p:cNvPr id="8" name="Прямоугольник 7"/>
          <p:cNvSpPr/>
          <p:nvPr/>
        </p:nvSpPr>
        <p:spPr>
          <a:xfrm>
            <a:off x="444138" y="1267097"/>
            <a:ext cx="8503920" cy="923330"/>
          </a:xfrm>
          <a:prstGeom prst="rect">
            <a:avLst/>
          </a:prstGeom>
        </p:spPr>
        <p:txBody>
          <a:bodyPr wrap="square">
            <a:spAutoFit/>
          </a:bodyPr>
          <a:lstStyle/>
          <a:p>
            <a:pPr>
              <a:buFont typeface="Arial" pitchFamily="34" charset="0"/>
              <a:buChar char="•"/>
            </a:pPr>
            <a:endParaRPr lang="uk-UA" dirty="0" smtClean="0">
              <a:latin typeface="Times New Roman" pitchFamily="18" charset="0"/>
              <a:cs typeface="Times New Roman" pitchFamily="18" charset="0"/>
            </a:endParaRPr>
          </a:p>
          <a:p>
            <a:endParaRPr lang="uk-UA" dirty="0" smtClean="0">
              <a:latin typeface="Times New Roman" pitchFamily="18" charset="0"/>
              <a:cs typeface="Times New Roman" pitchFamily="18" charset="0"/>
            </a:endParaRPr>
          </a:p>
          <a:p>
            <a:endParaRPr lang="uk-UA" dirty="0" smtClean="0">
              <a:latin typeface="Times New Roman" pitchFamily="18" charset="0"/>
              <a:cs typeface="Times New Roman" pitchFamily="18" charset="0"/>
            </a:endParaRPr>
          </a:p>
        </p:txBody>
      </p:sp>
      <p:sp>
        <p:nvSpPr>
          <p:cNvPr id="4" name="Прямоугольник 3"/>
          <p:cNvSpPr/>
          <p:nvPr/>
        </p:nvSpPr>
        <p:spPr>
          <a:xfrm>
            <a:off x="838200" y="2991730"/>
            <a:ext cx="7413172" cy="461665"/>
          </a:xfrm>
          <a:prstGeom prst="rect">
            <a:avLst/>
          </a:prstGeom>
        </p:spPr>
        <p:txBody>
          <a:bodyPr wrap="square">
            <a:spAutoFit/>
          </a:bodyPr>
          <a:lstStyle/>
          <a:p>
            <a:pPr lvl="4"/>
            <a:r>
              <a:rPr lang="uk-UA" sz="2400" b="1" dirty="0" smtClean="0">
                <a:latin typeface="Times New Roman" pitchFamily="18" charset="0"/>
                <a:cs typeface="Times New Roman" pitchFamily="18" charset="0"/>
              </a:rPr>
              <a:t>Проводиться вивіз ТПВ.</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C:\Users\user\Desktop\img20.jpg"/>
          <p:cNvPicPr>
            <a:picLocks noChangeAspect="1" noChangeArrowheads="1"/>
          </p:cNvPicPr>
          <p:nvPr/>
        </p:nvPicPr>
        <p:blipFill>
          <a:blip r:embed="rId2" cstate="print"/>
          <a:srcRect/>
          <a:stretch>
            <a:fillRect/>
          </a:stretch>
        </p:blipFill>
        <p:spPr bwMode="auto">
          <a:xfrm>
            <a:off x="762000" y="571500"/>
            <a:ext cx="7620000" cy="5715000"/>
          </a:xfrm>
          <a:prstGeom prst="rect">
            <a:avLst/>
          </a:prstGeom>
          <a:ln>
            <a:noFill/>
          </a:ln>
          <a:effectLst>
            <a:softEdge rad="112500"/>
          </a:effectLst>
        </p:spPr>
      </p:pic>
      <p:pic>
        <p:nvPicPr>
          <p:cNvPr id="3" name="Picture 2" descr="C:\Users\user\Desktop\img20.jpg"/>
          <p:cNvPicPr>
            <a:picLocks noChangeAspect="1" noChangeArrowheads="1"/>
          </p:cNvPicPr>
          <p:nvPr/>
        </p:nvPicPr>
        <p:blipFill>
          <a:blip r:embed="rId2" cstate="print"/>
          <a:srcRect/>
          <a:stretch>
            <a:fillRect/>
          </a:stretch>
        </p:blipFill>
        <p:spPr bwMode="auto">
          <a:xfrm>
            <a:off x="914400" y="723900"/>
            <a:ext cx="7620000" cy="57150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Снимок.PNG"/>
          <p:cNvPicPr>
            <a:picLocks noChangeAspect="1" noChangeArrowheads="1"/>
          </p:cNvPicPr>
          <p:nvPr/>
        </p:nvPicPr>
        <p:blipFill>
          <a:blip r:embed="rId2" cstate="print"/>
          <a:srcRect/>
          <a:stretch>
            <a:fillRect/>
          </a:stretch>
        </p:blipFill>
        <p:spPr bwMode="auto">
          <a:xfrm>
            <a:off x="1254034" y="509452"/>
            <a:ext cx="7289074" cy="3566161"/>
          </a:xfrm>
          <a:prstGeom prst="rect">
            <a:avLst/>
          </a:prstGeom>
          <a:ln>
            <a:noFill/>
          </a:ln>
          <a:effectLst>
            <a:softEdge rad="112500"/>
          </a:effectLst>
        </p:spPr>
      </p:pic>
      <p:sp>
        <p:nvSpPr>
          <p:cNvPr id="30" name="TextBox 29"/>
          <p:cNvSpPr txBox="1"/>
          <p:nvPr/>
        </p:nvSpPr>
        <p:spPr>
          <a:xfrm>
            <a:off x="535578" y="4336868"/>
            <a:ext cx="8085908" cy="2062103"/>
          </a:xfrm>
          <a:prstGeom prst="rect">
            <a:avLst/>
          </a:prstGeom>
          <a:noFill/>
        </p:spPr>
        <p:txBody>
          <a:bodyPr wrap="square" rtlCol="0">
            <a:spAutoFit/>
          </a:bodyPr>
          <a:lstStyle/>
          <a:p>
            <a:r>
              <a:rPr lang="uk-UA" sz="3200" b="1" i="1" dirty="0" err="1" smtClean="0">
                <a:solidFill>
                  <a:schemeClr val="accent1">
                    <a:lumMod val="75000"/>
                  </a:schemeClr>
                </a:solidFill>
                <a:effectLst>
                  <a:outerShdw blurRad="38100" dist="38100" dir="2700000" algn="tl">
                    <a:srgbClr val="000000">
                      <a:alpha val="43137"/>
                    </a:srgbClr>
                  </a:outerShdw>
                </a:effectLst>
              </a:rPr>
              <a:t>Розбишівський</a:t>
            </a:r>
            <a:r>
              <a:rPr lang="uk-UA" sz="3200" b="1" i="1" dirty="0" smtClean="0">
                <a:solidFill>
                  <a:schemeClr val="accent1">
                    <a:lumMod val="75000"/>
                  </a:schemeClr>
                </a:solidFill>
                <a:effectLst>
                  <a:outerShdw blurRad="38100" dist="38100" dir="2700000" algn="tl">
                    <a:srgbClr val="000000">
                      <a:alpha val="43137"/>
                    </a:srgbClr>
                  </a:outerShdw>
                </a:effectLst>
              </a:rPr>
              <a:t> </a:t>
            </a:r>
            <a:r>
              <a:rPr lang="uk-UA" sz="3200" b="1" i="1" dirty="0" err="1" smtClean="0">
                <a:solidFill>
                  <a:schemeClr val="accent1">
                    <a:lumMod val="75000"/>
                  </a:schemeClr>
                </a:solidFill>
                <a:effectLst>
                  <a:outerShdw blurRad="38100" dist="38100" dir="2700000" algn="tl">
                    <a:srgbClr val="000000">
                      <a:alpha val="43137"/>
                    </a:srgbClr>
                  </a:outerShdw>
                </a:effectLst>
              </a:rPr>
              <a:t>старостинський</a:t>
            </a:r>
            <a:r>
              <a:rPr lang="uk-UA" sz="3200" b="1" i="1" dirty="0" smtClean="0">
                <a:solidFill>
                  <a:schemeClr val="accent1">
                    <a:lumMod val="75000"/>
                  </a:schemeClr>
                </a:solidFill>
                <a:effectLst>
                  <a:outerShdw blurRad="38100" dist="38100" dir="2700000" algn="tl">
                    <a:srgbClr val="000000">
                      <a:alpha val="43137"/>
                    </a:srgbClr>
                  </a:outerShdw>
                </a:effectLst>
              </a:rPr>
              <a:t> округ налічує 3 села -  с. Розбишівка, с. Веселе, с. Крамарщина.</a:t>
            </a:r>
          </a:p>
          <a:p>
            <a:r>
              <a:rPr lang="uk-UA" sz="3200" b="1" i="1" dirty="0" smtClean="0">
                <a:solidFill>
                  <a:schemeClr val="accent1">
                    <a:lumMod val="75000"/>
                  </a:schemeClr>
                </a:solidFill>
                <a:effectLst>
                  <a:outerShdw blurRad="38100" dist="38100" dir="2700000" algn="tl">
                    <a:srgbClr val="000000">
                      <a:alpha val="43137"/>
                    </a:srgbClr>
                  </a:outerShdw>
                </a:effectLst>
              </a:rPr>
              <a:t> Загальна кількість населення  - 823 особи</a:t>
            </a:r>
            <a:endParaRPr lang="uk-UA" sz="3200" b="1" i="1" dirty="0">
              <a:solidFill>
                <a:schemeClr val="accent1">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795765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2" cstate="print"/>
          <a:srcRect/>
          <a:stretch>
            <a:fillRect/>
          </a:stretch>
        </p:blipFill>
        <p:spPr bwMode="auto">
          <a:xfrm>
            <a:off x="418012" y="574766"/>
            <a:ext cx="3997234" cy="3775166"/>
          </a:xfrm>
          <a:prstGeom prst="rect">
            <a:avLst/>
          </a:prstGeom>
          <a:noFill/>
          <a:ln w="9525">
            <a:noFill/>
            <a:miter lim="800000"/>
            <a:headEnd/>
            <a:tailEnd/>
          </a:ln>
          <a:effectLst/>
        </p:spPr>
      </p:pic>
      <p:sp>
        <p:nvSpPr>
          <p:cNvPr id="2" name="TextBox 1"/>
          <p:cNvSpPr txBox="1"/>
          <p:nvPr/>
        </p:nvSpPr>
        <p:spPr>
          <a:xfrm>
            <a:off x="4415246" y="640080"/>
            <a:ext cx="3827417" cy="4678204"/>
          </a:xfrm>
          <a:prstGeom prst="rect">
            <a:avLst/>
          </a:prstGeom>
          <a:noFill/>
        </p:spPr>
        <p:txBody>
          <a:bodyPr wrap="square" rtlCol="0">
            <a:spAutoFit/>
          </a:bodyPr>
          <a:lstStyle/>
          <a:p>
            <a:r>
              <a:rPr lang="uk-UA" sz="2800" dirty="0" smtClean="0"/>
              <a:t>Інтереси Розбишівського </a:t>
            </a:r>
            <a:r>
              <a:rPr lang="uk-UA" sz="2800" dirty="0" err="1" smtClean="0"/>
              <a:t>старостинського</a:t>
            </a:r>
            <a:r>
              <a:rPr lang="uk-UA" sz="2800" dirty="0" smtClean="0"/>
              <a:t> округу в територіальній громаді представляють 7 депутатів.</a:t>
            </a:r>
          </a:p>
          <a:p>
            <a:endParaRPr lang="uk-UA" sz="2800" dirty="0" smtClean="0"/>
          </a:p>
          <a:p>
            <a:r>
              <a:rPr lang="uk-UA" sz="2800" dirty="0" smtClean="0">
                <a:solidFill>
                  <a:schemeClr val="tx1">
                    <a:lumMod val="85000"/>
                    <a:lumOff val="15000"/>
                  </a:schemeClr>
                </a:solidFill>
              </a:rPr>
              <a:t>За звітний період проведено 9 засідань старостату.</a:t>
            </a:r>
          </a:p>
          <a:p>
            <a:endParaRPr lang="uk-UA" dirty="0"/>
          </a:p>
        </p:txBody>
      </p:sp>
      <p:sp>
        <p:nvSpPr>
          <p:cNvPr id="3" name="TextBox 2"/>
          <p:cNvSpPr txBox="1"/>
          <p:nvPr/>
        </p:nvSpPr>
        <p:spPr>
          <a:xfrm>
            <a:off x="979714" y="4624251"/>
            <a:ext cx="3422469" cy="1384995"/>
          </a:xfrm>
          <a:prstGeom prst="rect">
            <a:avLst/>
          </a:prstGeom>
          <a:noFill/>
        </p:spPr>
        <p:txBody>
          <a:bodyPr wrap="square" rtlCol="0">
            <a:spAutoFit/>
          </a:bodyPr>
          <a:lstStyle/>
          <a:p>
            <a:r>
              <a:rPr lang="uk-UA" sz="2800" dirty="0" smtClean="0">
                <a:solidFill>
                  <a:schemeClr val="bg1">
                    <a:lumMod val="50000"/>
                  </a:schemeClr>
                </a:solidFill>
              </a:rPr>
              <a:t>За минулий рік 27 осіб померли</a:t>
            </a:r>
          </a:p>
          <a:p>
            <a:r>
              <a:rPr lang="uk-UA" sz="2800" dirty="0" smtClean="0">
                <a:solidFill>
                  <a:schemeClr val="bg1">
                    <a:lumMod val="50000"/>
                  </a:schemeClr>
                </a:solidFill>
              </a:rPr>
              <a:t>Народилось 3 дітей</a:t>
            </a:r>
            <a:endParaRPr lang="uk-UA" sz="2800"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444137" y="770709"/>
            <a:ext cx="5355772" cy="2246769"/>
          </a:xfrm>
          <a:prstGeom prst="rect">
            <a:avLst/>
          </a:prstGeom>
        </p:spPr>
        <p:txBody>
          <a:bodyPr wrap="square">
            <a:spAutoFit/>
          </a:bodyPr>
          <a:lstStyle/>
          <a:p>
            <a:r>
              <a:rPr lang="ru-RU" sz="2000" dirty="0" smtClean="0"/>
              <a:t>З </a:t>
            </a:r>
            <a:r>
              <a:rPr lang="ru-RU" sz="2000" dirty="0" err="1" smtClean="0"/>
              <a:t>дійснюється</a:t>
            </a:r>
            <a:r>
              <a:rPr lang="ru-RU" sz="2000" dirty="0" smtClean="0"/>
              <a:t> </a:t>
            </a:r>
            <a:r>
              <a:rPr lang="ru-RU" sz="2000" dirty="0" err="1" smtClean="0"/>
              <a:t>облік</a:t>
            </a:r>
            <a:r>
              <a:rPr lang="ru-RU" sz="2000" dirty="0" smtClean="0"/>
              <a:t>, </a:t>
            </a:r>
            <a:r>
              <a:rPr lang="ru-RU" sz="2000" dirty="0" err="1" smtClean="0"/>
              <a:t>ведення</a:t>
            </a:r>
            <a:r>
              <a:rPr lang="ru-RU" sz="2000" dirty="0" smtClean="0"/>
              <a:t>, </a:t>
            </a:r>
            <a:r>
              <a:rPr lang="ru-RU" sz="2000" dirty="0" err="1" smtClean="0"/>
              <a:t>зберігання</a:t>
            </a:r>
            <a:r>
              <a:rPr lang="ru-RU" sz="2000" dirty="0" smtClean="0"/>
              <a:t> </a:t>
            </a:r>
            <a:r>
              <a:rPr lang="ru-RU" sz="2000" dirty="0" err="1" smtClean="0"/>
              <a:t>погосподарських</a:t>
            </a:r>
            <a:r>
              <a:rPr lang="ru-RU" sz="2000" dirty="0" smtClean="0"/>
              <a:t> книг, </a:t>
            </a:r>
            <a:r>
              <a:rPr lang="ru-RU" sz="2000" dirty="0" err="1" smtClean="0"/>
              <a:t>видаються</a:t>
            </a:r>
            <a:r>
              <a:rPr lang="ru-RU" sz="2000" dirty="0" smtClean="0"/>
              <a:t> </a:t>
            </a:r>
            <a:r>
              <a:rPr lang="ru-RU" sz="2000" dirty="0" err="1" smtClean="0"/>
              <a:t>довідки</a:t>
            </a:r>
            <a:r>
              <a:rPr lang="ru-RU" sz="2000" dirty="0" smtClean="0"/>
              <a:t> у межах </a:t>
            </a:r>
            <a:r>
              <a:rPr lang="ru-RU" sz="2000" dirty="0" err="1" smtClean="0"/>
              <a:t>наданих</a:t>
            </a:r>
            <a:r>
              <a:rPr lang="ru-RU" sz="2000" dirty="0" smtClean="0"/>
              <a:t> </a:t>
            </a:r>
            <a:r>
              <a:rPr lang="ru-RU" sz="2000" dirty="0" err="1" smtClean="0"/>
              <a:t>повноважень</a:t>
            </a:r>
            <a:r>
              <a:rPr lang="ru-RU" sz="2000" dirty="0" smtClean="0"/>
              <a:t>: </a:t>
            </a:r>
          </a:p>
          <a:p>
            <a:pPr>
              <a:buFont typeface="Arial" pitchFamily="34" charset="0"/>
              <a:buChar char="•"/>
            </a:pPr>
            <a:r>
              <a:rPr lang="ru-RU" sz="2000" dirty="0" smtClean="0"/>
              <a:t> видано – 643 </a:t>
            </a:r>
            <a:r>
              <a:rPr lang="ru-RU" sz="2000" dirty="0" err="1" smtClean="0"/>
              <a:t>довідки</a:t>
            </a:r>
            <a:r>
              <a:rPr lang="ru-RU" sz="2000" dirty="0" smtClean="0"/>
              <a:t>, </a:t>
            </a:r>
          </a:p>
          <a:p>
            <a:pPr>
              <a:buFont typeface="Arial" pitchFamily="34" charset="0"/>
              <a:buChar char="•"/>
            </a:pPr>
            <a:r>
              <a:rPr lang="ru-RU" sz="2000" dirty="0" smtClean="0"/>
              <a:t> в </a:t>
            </a:r>
            <a:r>
              <a:rPr lang="ru-RU" sz="2000" dirty="0" err="1" smtClean="0"/>
              <a:t>соціальну</a:t>
            </a:r>
            <a:r>
              <a:rPr lang="ru-RU" sz="2000" dirty="0" smtClean="0"/>
              <a:t> службу – 393 </a:t>
            </a:r>
            <a:r>
              <a:rPr lang="ru-RU" sz="2000" dirty="0" err="1" smtClean="0"/>
              <a:t>довідки</a:t>
            </a:r>
            <a:r>
              <a:rPr lang="ru-RU" sz="2000" dirty="0" smtClean="0"/>
              <a:t>, </a:t>
            </a:r>
          </a:p>
          <a:p>
            <a:pPr>
              <a:buFont typeface="Arial" pitchFamily="34" charset="0"/>
              <a:buChar char="•"/>
            </a:pPr>
            <a:r>
              <a:rPr lang="ru-RU" sz="2000" dirty="0" smtClean="0"/>
              <a:t> </a:t>
            </a:r>
            <a:r>
              <a:rPr lang="ru-RU" sz="2000" dirty="0" err="1" smtClean="0"/>
              <a:t>інші</a:t>
            </a:r>
            <a:r>
              <a:rPr lang="ru-RU" sz="2000" dirty="0" smtClean="0"/>
              <a:t> </a:t>
            </a:r>
            <a:r>
              <a:rPr lang="ru-RU" sz="2000" dirty="0" err="1" smtClean="0"/>
              <a:t>довідки</a:t>
            </a:r>
            <a:r>
              <a:rPr lang="ru-RU" sz="2000" dirty="0" smtClean="0"/>
              <a:t> – 250  (</a:t>
            </a:r>
            <a:r>
              <a:rPr lang="ru-RU" sz="2000" dirty="0" err="1" smtClean="0"/>
              <a:t>спадщина</a:t>
            </a:r>
            <a:r>
              <a:rPr lang="ru-RU" sz="2000" dirty="0" smtClean="0"/>
              <a:t>, центр </a:t>
            </a:r>
            <a:r>
              <a:rPr lang="ru-RU" sz="2000" dirty="0" err="1" smtClean="0"/>
              <a:t>зайнятості</a:t>
            </a:r>
            <a:r>
              <a:rPr lang="ru-RU" sz="2000" dirty="0" smtClean="0"/>
              <a:t> ,</a:t>
            </a:r>
            <a:r>
              <a:rPr lang="ru-RU" sz="2000" dirty="0" err="1" smtClean="0"/>
              <a:t>доручення</a:t>
            </a:r>
            <a:r>
              <a:rPr lang="ru-RU" sz="2000" dirty="0" smtClean="0"/>
              <a:t>, </a:t>
            </a:r>
            <a:r>
              <a:rPr lang="ru-RU" sz="2000" dirty="0" err="1" smtClean="0"/>
              <a:t>субсидія</a:t>
            </a:r>
            <a:r>
              <a:rPr lang="ru-RU" sz="2000" dirty="0" smtClean="0"/>
              <a:t> та </a:t>
            </a:r>
            <a:r>
              <a:rPr lang="ru-RU" sz="2000" dirty="0" err="1" smtClean="0"/>
              <a:t>ін</a:t>
            </a:r>
            <a:r>
              <a:rPr lang="ru-RU" sz="2000" dirty="0" smtClean="0"/>
              <a:t>..).</a:t>
            </a:r>
          </a:p>
        </p:txBody>
      </p:sp>
      <p:pic>
        <p:nvPicPr>
          <p:cNvPr id="6145" name="Picture 1" descr="C:\Users\user\Desktop\images.jpg"/>
          <p:cNvPicPr>
            <a:picLocks noChangeAspect="1" noChangeArrowheads="1"/>
          </p:cNvPicPr>
          <p:nvPr/>
        </p:nvPicPr>
        <p:blipFill>
          <a:blip r:embed="rId2" cstate="print"/>
          <a:srcRect/>
          <a:stretch>
            <a:fillRect/>
          </a:stretch>
        </p:blipFill>
        <p:spPr bwMode="auto">
          <a:xfrm>
            <a:off x="5363935" y="329838"/>
            <a:ext cx="2857500" cy="2256608"/>
          </a:xfrm>
          <a:prstGeom prst="rect">
            <a:avLst/>
          </a:prstGeom>
          <a:noFill/>
        </p:spPr>
      </p:pic>
      <p:sp>
        <p:nvSpPr>
          <p:cNvPr id="7" name="Прямоугольник 6"/>
          <p:cNvSpPr/>
          <p:nvPr/>
        </p:nvSpPr>
        <p:spPr>
          <a:xfrm>
            <a:off x="1136469" y="3161212"/>
            <a:ext cx="7811587" cy="2554545"/>
          </a:xfrm>
          <a:prstGeom prst="rect">
            <a:avLst/>
          </a:prstGeom>
        </p:spPr>
        <p:txBody>
          <a:bodyPr wrap="square">
            <a:spAutoFit/>
          </a:bodyPr>
          <a:lstStyle/>
          <a:p>
            <a:r>
              <a:rPr lang="ru-RU" sz="2000" dirty="0" err="1" smtClean="0"/>
              <a:t>Приймаю</a:t>
            </a:r>
            <a:r>
              <a:rPr lang="ru-RU" sz="2000" dirty="0" smtClean="0"/>
              <a:t> </a:t>
            </a:r>
            <a:r>
              <a:rPr lang="ru-RU" sz="2000" dirty="0" err="1" smtClean="0"/>
              <a:t>від</a:t>
            </a:r>
            <a:r>
              <a:rPr lang="ru-RU" sz="2000" dirty="0" smtClean="0"/>
              <a:t> </a:t>
            </a:r>
            <a:r>
              <a:rPr lang="ru-RU" sz="2000" dirty="0" err="1" smtClean="0"/>
              <a:t>членів</a:t>
            </a:r>
            <a:r>
              <a:rPr lang="ru-RU" sz="2000" dirty="0" smtClean="0"/>
              <a:t> </a:t>
            </a:r>
            <a:r>
              <a:rPr lang="ru-RU" sz="2000" dirty="0" err="1" smtClean="0"/>
              <a:t>громади</a:t>
            </a:r>
            <a:r>
              <a:rPr lang="ru-RU" sz="2000" dirty="0" smtClean="0"/>
              <a:t> заяви, </a:t>
            </a:r>
            <a:r>
              <a:rPr lang="ru-RU" sz="2000" dirty="0" err="1" smtClean="0"/>
              <a:t>адресовані</a:t>
            </a:r>
            <a:r>
              <a:rPr lang="ru-RU" sz="2000" dirty="0" smtClean="0"/>
              <a:t> органам та </a:t>
            </a:r>
            <a:r>
              <a:rPr lang="ru-RU" sz="2000" dirty="0" err="1" smtClean="0"/>
              <a:t>посадовим</a:t>
            </a:r>
            <a:r>
              <a:rPr lang="ru-RU" sz="2000" dirty="0" smtClean="0"/>
              <a:t> особам </a:t>
            </a:r>
            <a:r>
              <a:rPr lang="ru-RU" sz="2000" dirty="0" err="1" smtClean="0"/>
              <a:t>виконавчого</a:t>
            </a:r>
            <a:r>
              <a:rPr lang="ru-RU" sz="2000" dirty="0" smtClean="0"/>
              <a:t> </a:t>
            </a:r>
            <a:r>
              <a:rPr lang="ru-RU" sz="2000" dirty="0" err="1" smtClean="0"/>
              <a:t>комітету</a:t>
            </a:r>
            <a:r>
              <a:rPr lang="ru-RU" sz="2000" dirty="0" smtClean="0"/>
              <a:t>, передаю </a:t>
            </a:r>
            <a:r>
              <a:rPr lang="ru-RU" sz="2000" dirty="0" err="1" smtClean="0"/>
              <a:t>їх</a:t>
            </a:r>
            <a:r>
              <a:rPr lang="ru-RU" sz="2000" dirty="0" smtClean="0"/>
              <a:t> за </a:t>
            </a:r>
            <a:r>
              <a:rPr lang="ru-RU" sz="2000" dirty="0" err="1" smtClean="0"/>
              <a:t>призначенням</a:t>
            </a:r>
            <a:r>
              <a:rPr lang="ru-RU" sz="2000" dirty="0" smtClean="0"/>
              <a:t>, так </a:t>
            </a:r>
            <a:r>
              <a:rPr lang="ru-RU" sz="2000" dirty="0" err="1" smtClean="0"/>
              <a:t>протягом</a:t>
            </a:r>
            <a:r>
              <a:rPr lang="ru-RU" sz="2000" dirty="0" smtClean="0"/>
              <a:t> </a:t>
            </a:r>
            <a:r>
              <a:rPr lang="ru-RU" sz="2000" dirty="0" err="1" smtClean="0"/>
              <a:t>звітного</a:t>
            </a:r>
            <a:r>
              <a:rPr lang="ru-RU" sz="2000" dirty="0" smtClean="0"/>
              <a:t> </a:t>
            </a:r>
            <a:r>
              <a:rPr lang="ru-RU" sz="2000" dirty="0" err="1" smtClean="0"/>
              <a:t>періоду</a:t>
            </a:r>
            <a:r>
              <a:rPr lang="ru-RU" sz="2000" dirty="0" smtClean="0"/>
              <a:t> </a:t>
            </a:r>
            <a:r>
              <a:rPr lang="ru-RU" sz="2000" dirty="0" err="1" smtClean="0"/>
              <a:t>від</a:t>
            </a:r>
            <a:r>
              <a:rPr lang="ru-RU" sz="2000" dirty="0" smtClean="0"/>
              <a:t> </a:t>
            </a:r>
            <a:r>
              <a:rPr lang="ru-RU" sz="2000" dirty="0" err="1" smtClean="0"/>
              <a:t>громадян</a:t>
            </a:r>
            <a:r>
              <a:rPr lang="ru-RU" sz="2000" dirty="0" smtClean="0"/>
              <a:t> </a:t>
            </a:r>
            <a:r>
              <a:rPr lang="ru-RU" sz="2000" dirty="0" err="1" smtClean="0"/>
              <a:t>Розбишівського</a:t>
            </a:r>
            <a:r>
              <a:rPr lang="ru-RU" sz="2000" dirty="0" smtClean="0"/>
              <a:t> </a:t>
            </a:r>
            <a:r>
              <a:rPr lang="ru-RU" sz="2000" dirty="0" err="1" smtClean="0"/>
              <a:t>старостинського</a:t>
            </a:r>
            <a:r>
              <a:rPr lang="ru-RU" sz="2000" dirty="0" smtClean="0"/>
              <a:t> округу  </a:t>
            </a:r>
            <a:r>
              <a:rPr lang="ru-RU" sz="2000" dirty="0" err="1" smtClean="0"/>
              <a:t>прийнято</a:t>
            </a:r>
            <a:r>
              <a:rPr lang="ru-RU" sz="2000" dirty="0" smtClean="0"/>
              <a:t> – 239 </a:t>
            </a:r>
            <a:r>
              <a:rPr lang="ru-RU" sz="2000" dirty="0" err="1" smtClean="0"/>
              <a:t>заяв</a:t>
            </a:r>
            <a:r>
              <a:rPr lang="ru-RU" sz="2000" dirty="0" smtClean="0"/>
              <a:t>: 230 </a:t>
            </a:r>
            <a:r>
              <a:rPr lang="ru-RU" sz="2000" dirty="0" err="1" smtClean="0"/>
              <a:t>заяв</a:t>
            </a:r>
            <a:r>
              <a:rPr lang="ru-RU" sz="2000" dirty="0" smtClean="0"/>
              <a:t> </a:t>
            </a:r>
            <a:r>
              <a:rPr lang="ru-RU" sz="2000" dirty="0" err="1" smtClean="0"/>
              <a:t>стосувалися</a:t>
            </a:r>
            <a:r>
              <a:rPr lang="ru-RU" sz="2000" dirty="0" smtClean="0"/>
              <a:t> </a:t>
            </a:r>
            <a:r>
              <a:rPr lang="ru-RU" sz="2000" dirty="0" err="1" smtClean="0"/>
              <a:t>земельних</a:t>
            </a:r>
            <a:r>
              <a:rPr lang="ru-RU" sz="2000" dirty="0" smtClean="0"/>
              <a:t> </a:t>
            </a:r>
            <a:r>
              <a:rPr lang="ru-RU" sz="2000" dirty="0" err="1" smtClean="0"/>
              <a:t>питань</a:t>
            </a:r>
            <a:r>
              <a:rPr lang="ru-RU" sz="2000" dirty="0" smtClean="0"/>
              <a:t> (136 </a:t>
            </a:r>
            <a:r>
              <a:rPr lang="ru-RU" sz="2000" dirty="0" err="1" smtClean="0"/>
              <a:t>заяв</a:t>
            </a:r>
            <a:r>
              <a:rPr lang="ru-RU" sz="2000" dirty="0" smtClean="0"/>
              <a:t> </a:t>
            </a:r>
            <a:r>
              <a:rPr lang="ru-RU" sz="2000" dirty="0" err="1" smtClean="0"/>
              <a:t>з</a:t>
            </a:r>
            <a:r>
              <a:rPr lang="ru-RU" sz="2000" dirty="0" smtClean="0"/>
              <a:t> </a:t>
            </a:r>
            <a:r>
              <a:rPr lang="ru-RU" sz="2000" dirty="0" err="1" smtClean="0"/>
              <a:t>позитивним</a:t>
            </a:r>
            <a:r>
              <a:rPr lang="ru-RU" sz="2000" dirty="0" smtClean="0"/>
              <a:t> результатом, 5 </a:t>
            </a:r>
            <a:r>
              <a:rPr lang="ru-RU" sz="2000" dirty="0" err="1" smtClean="0"/>
              <a:t>заяв</a:t>
            </a:r>
            <a:r>
              <a:rPr lang="ru-RU" sz="2000" dirty="0" smtClean="0"/>
              <a:t> на </a:t>
            </a:r>
            <a:r>
              <a:rPr lang="ru-RU" sz="2000" dirty="0" err="1" smtClean="0"/>
              <a:t>матеріальну</a:t>
            </a:r>
            <a:r>
              <a:rPr lang="ru-RU" sz="2000" dirty="0" smtClean="0"/>
              <a:t> </a:t>
            </a:r>
            <a:r>
              <a:rPr lang="ru-RU" sz="2000" dirty="0" err="1" smtClean="0"/>
              <a:t>допомогу</a:t>
            </a:r>
            <a:r>
              <a:rPr lang="ru-RU" sz="2000" dirty="0" smtClean="0"/>
              <a:t> для </a:t>
            </a:r>
            <a:r>
              <a:rPr lang="ru-RU" sz="2000" dirty="0" err="1" smtClean="0"/>
              <a:t>лікування</a:t>
            </a:r>
            <a:r>
              <a:rPr lang="ru-RU" sz="2000" dirty="0" smtClean="0"/>
              <a:t>, 2 заяви на </a:t>
            </a:r>
            <a:r>
              <a:rPr lang="ru-RU" sz="2000" dirty="0" err="1" smtClean="0"/>
              <a:t>допомогу</a:t>
            </a:r>
            <a:r>
              <a:rPr lang="ru-RU" sz="2000" dirty="0" smtClean="0"/>
              <a:t> </a:t>
            </a:r>
            <a:r>
              <a:rPr lang="ru-RU" sz="2000" dirty="0" err="1" smtClean="0"/>
              <a:t>на</a:t>
            </a:r>
            <a:r>
              <a:rPr lang="ru-RU" sz="2000" dirty="0" smtClean="0"/>
              <a:t> </a:t>
            </a:r>
            <a:r>
              <a:rPr lang="ru-RU" sz="2000" dirty="0" err="1" smtClean="0"/>
              <a:t>поховання</a:t>
            </a:r>
            <a:r>
              <a:rPr lang="ru-RU" sz="2000" dirty="0" smtClean="0"/>
              <a:t> , 2 заяви на </a:t>
            </a:r>
            <a:r>
              <a:rPr lang="ru-RU" sz="2000" dirty="0" err="1" smtClean="0"/>
              <a:t>виплату</a:t>
            </a:r>
            <a:r>
              <a:rPr lang="ru-RU" sz="2000" dirty="0" smtClean="0"/>
              <a:t> при </a:t>
            </a:r>
            <a:r>
              <a:rPr lang="ru-RU" sz="2000" dirty="0" err="1" smtClean="0"/>
              <a:t>народженні</a:t>
            </a:r>
            <a:r>
              <a:rPr lang="ru-RU" sz="2000" dirty="0" smtClean="0"/>
              <a:t>  </a:t>
            </a:r>
            <a:r>
              <a:rPr lang="ru-RU" sz="2000" dirty="0" err="1" smtClean="0"/>
              <a:t>дитини</a:t>
            </a:r>
            <a:r>
              <a:rPr lang="ru-RU" sz="2000" dirty="0" smtClean="0"/>
              <a:t> – </a:t>
            </a:r>
            <a:r>
              <a:rPr lang="ru-RU" sz="2000" dirty="0" err="1" smtClean="0"/>
              <a:t>усі</a:t>
            </a:r>
            <a:r>
              <a:rPr lang="ru-RU" sz="2000" dirty="0" smtClean="0"/>
              <a:t> заяви </a:t>
            </a:r>
            <a:r>
              <a:rPr lang="ru-RU" sz="2000" dirty="0" err="1" smtClean="0"/>
              <a:t>розглянуті</a:t>
            </a:r>
            <a:r>
              <a:rPr lang="ru-RU" sz="2000" dirty="0" smtClean="0"/>
              <a:t>, </a:t>
            </a:r>
            <a:r>
              <a:rPr lang="ru-RU" sz="2000" dirty="0" err="1" smtClean="0"/>
              <a:t>заявникам</a:t>
            </a:r>
            <a:r>
              <a:rPr lang="ru-RU" sz="2000" dirty="0" smtClean="0"/>
              <a:t> </a:t>
            </a:r>
            <a:r>
              <a:rPr lang="ru-RU" sz="2000" dirty="0" err="1" smtClean="0"/>
              <a:t>виділені</a:t>
            </a:r>
            <a:r>
              <a:rPr lang="ru-RU" sz="2000" dirty="0" smtClean="0"/>
              <a:t> </a:t>
            </a:r>
            <a:r>
              <a:rPr lang="ru-RU" sz="2000" dirty="0" err="1" smtClean="0"/>
              <a:t>кошти</a:t>
            </a:r>
            <a:r>
              <a:rPr lang="ru-RU" sz="2000" dirty="0" smtClean="0"/>
              <a:t>)</a:t>
            </a:r>
            <a:endParaRPr lang="uk-UA"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4583" y="548641"/>
            <a:ext cx="6369714" cy="584775"/>
          </a:xfrm>
          <a:prstGeom prst="rect">
            <a:avLst/>
          </a:prstGeom>
          <a:noFill/>
        </p:spPr>
        <p:txBody>
          <a:bodyPr wrap="square" rtlCol="0">
            <a:spAutoFit/>
          </a:bodyPr>
          <a:lstStyle/>
          <a:p>
            <a:r>
              <a:rPr lang="uk-UA" sz="3200" b="1" i="1" dirty="0" smtClean="0">
                <a:latin typeface="Times New Roman" pitchFamily="18" charset="0"/>
                <a:cs typeface="Times New Roman" pitchFamily="18" charset="0"/>
              </a:rPr>
              <a:t>Виплата матеріальної допомоги </a:t>
            </a:r>
            <a:endParaRPr lang="uk-UA" sz="3200" b="1" i="1" dirty="0">
              <a:latin typeface="Times New Roman" pitchFamily="18" charset="0"/>
              <a:cs typeface="Times New Roman" pitchFamily="18" charset="0"/>
            </a:endParaRPr>
          </a:p>
        </p:txBody>
      </p:sp>
      <p:sp>
        <p:nvSpPr>
          <p:cNvPr id="3" name="TextBox 2"/>
          <p:cNvSpPr txBox="1"/>
          <p:nvPr/>
        </p:nvSpPr>
        <p:spPr>
          <a:xfrm>
            <a:off x="862149" y="1162594"/>
            <a:ext cx="7304628" cy="2862322"/>
          </a:xfrm>
          <a:prstGeom prst="rect">
            <a:avLst/>
          </a:prstGeom>
          <a:noFill/>
        </p:spPr>
        <p:txBody>
          <a:bodyPr wrap="square" rtlCol="0">
            <a:spAutoFit/>
          </a:bodyPr>
          <a:lstStyle/>
          <a:p>
            <a:pPr>
              <a:buFont typeface="Wingdings" pitchFamily="2" charset="2"/>
              <a:buChar char="v"/>
            </a:pPr>
            <a:r>
              <a:rPr lang="uk-UA" dirty="0" smtClean="0"/>
              <a:t> </a:t>
            </a:r>
            <a:r>
              <a:rPr lang="uk-UA" sz="2000" dirty="0" smtClean="0"/>
              <a:t>Обдаровані діти – 1400 </a:t>
            </a:r>
            <a:r>
              <a:rPr lang="uk-UA" sz="2000" dirty="0" err="1" smtClean="0"/>
              <a:t>грн</a:t>
            </a:r>
            <a:endParaRPr lang="uk-UA" sz="2000" dirty="0" smtClean="0"/>
          </a:p>
          <a:p>
            <a:pPr>
              <a:buFont typeface="Wingdings" pitchFamily="2" charset="2"/>
              <a:buChar char="v"/>
            </a:pPr>
            <a:r>
              <a:rPr lang="uk-UA" sz="2000" dirty="0" smtClean="0"/>
              <a:t> </a:t>
            </a:r>
            <a:r>
              <a:rPr lang="uk-UA" sz="2000" dirty="0" err="1" smtClean="0"/>
              <a:t>Участики</a:t>
            </a:r>
            <a:r>
              <a:rPr lang="uk-UA" sz="2000" dirty="0" smtClean="0"/>
              <a:t> АТО – 6000 </a:t>
            </a:r>
            <a:r>
              <a:rPr lang="uk-UA" sz="2000" dirty="0" err="1" smtClean="0"/>
              <a:t>грн</a:t>
            </a:r>
            <a:endParaRPr lang="uk-UA" sz="2000" dirty="0" smtClean="0"/>
          </a:p>
          <a:p>
            <a:pPr>
              <a:buFont typeface="Wingdings" pitchFamily="2" charset="2"/>
              <a:buChar char="v"/>
            </a:pPr>
            <a:r>
              <a:rPr lang="uk-UA" sz="2000" dirty="0" smtClean="0"/>
              <a:t> Учасники  ліквідації наслідків аварії на </a:t>
            </a:r>
          </a:p>
          <a:p>
            <a:r>
              <a:rPr lang="uk-UA" sz="2000" b="1" dirty="0" smtClean="0"/>
              <a:t>      Чорнобильській</a:t>
            </a:r>
            <a:r>
              <a:rPr lang="uk-UA" sz="2000" dirty="0" smtClean="0"/>
              <a:t> АЕС  - 3500 </a:t>
            </a:r>
            <a:r>
              <a:rPr lang="uk-UA" sz="2000" dirty="0" err="1" smtClean="0"/>
              <a:t>грн</a:t>
            </a:r>
            <a:endParaRPr lang="uk-UA" sz="2000" dirty="0" smtClean="0"/>
          </a:p>
          <a:p>
            <a:pPr>
              <a:buFont typeface="Wingdings" pitchFamily="2" charset="2"/>
              <a:buChar char="v"/>
            </a:pPr>
            <a:r>
              <a:rPr lang="uk-UA" sz="2000" dirty="0" smtClean="0"/>
              <a:t>  Воїни-інтернаціоналісти – 2500 </a:t>
            </a:r>
            <a:r>
              <a:rPr lang="uk-UA" sz="2000" dirty="0" err="1" smtClean="0"/>
              <a:t>грн</a:t>
            </a:r>
            <a:endParaRPr lang="uk-UA" sz="2000" dirty="0" smtClean="0"/>
          </a:p>
          <a:p>
            <a:pPr>
              <a:buFont typeface="Wingdings" pitchFamily="2" charset="2"/>
              <a:buChar char="v"/>
            </a:pPr>
            <a:r>
              <a:rPr lang="uk-UA" sz="2000" dirty="0" smtClean="0"/>
              <a:t> Матеріальна допомога на поховання – 2000 </a:t>
            </a:r>
            <a:r>
              <a:rPr lang="uk-UA" sz="2000" dirty="0" err="1" smtClean="0"/>
              <a:t>грн</a:t>
            </a:r>
            <a:endParaRPr lang="uk-UA" sz="2000" dirty="0" smtClean="0"/>
          </a:p>
          <a:p>
            <a:pPr>
              <a:buFont typeface="Wingdings" pitchFamily="2" charset="2"/>
              <a:buChar char="v"/>
            </a:pPr>
            <a:r>
              <a:rPr lang="uk-UA" sz="2000" dirty="0" smtClean="0"/>
              <a:t> Матеріальна допомога при народженні – 20000 </a:t>
            </a:r>
            <a:r>
              <a:rPr lang="uk-UA" sz="2000" dirty="0" err="1" smtClean="0"/>
              <a:t>грн</a:t>
            </a:r>
            <a:endParaRPr lang="uk-UA" sz="2000" dirty="0" smtClean="0"/>
          </a:p>
          <a:p>
            <a:pPr>
              <a:buFont typeface="Wingdings" pitchFamily="2" charset="2"/>
              <a:buChar char="v"/>
            </a:pPr>
            <a:r>
              <a:rPr lang="uk-UA" sz="2000" dirty="0" smtClean="0"/>
              <a:t> Матеріальна допомога на лікування  - 15000 </a:t>
            </a:r>
            <a:r>
              <a:rPr lang="uk-UA" sz="2000" dirty="0" err="1" smtClean="0"/>
              <a:t>грн</a:t>
            </a:r>
            <a:endParaRPr lang="uk-UA" sz="2000" dirty="0" smtClean="0"/>
          </a:p>
          <a:p>
            <a:pPr>
              <a:buFont typeface="Wingdings" pitchFamily="2" charset="2"/>
              <a:buChar char="v"/>
            </a:pPr>
            <a:r>
              <a:rPr lang="uk-UA" sz="2000" dirty="0" smtClean="0"/>
              <a:t> Виплати особам </a:t>
            </a:r>
            <a:r>
              <a:rPr lang="en-US" sz="2000" dirty="0" smtClean="0"/>
              <a:t>I </a:t>
            </a:r>
            <a:r>
              <a:rPr lang="uk-UA" sz="2000" dirty="0" smtClean="0"/>
              <a:t>групи інвалідності – 2000 </a:t>
            </a:r>
            <a:r>
              <a:rPr lang="uk-UA" sz="2000" dirty="0" err="1" smtClean="0"/>
              <a:t>грн</a:t>
            </a:r>
            <a:endParaRPr lang="uk-UA" sz="2000" dirty="0"/>
          </a:p>
        </p:txBody>
      </p:sp>
      <p:sp>
        <p:nvSpPr>
          <p:cNvPr id="5" name="Прямоугольник 4"/>
          <p:cNvSpPr/>
          <p:nvPr/>
        </p:nvSpPr>
        <p:spPr>
          <a:xfrm rot="10800000" flipV="1">
            <a:off x="1489166" y="4119424"/>
            <a:ext cx="5355526" cy="1569660"/>
          </a:xfrm>
          <a:prstGeom prst="rect">
            <a:avLst/>
          </a:prstGeom>
        </p:spPr>
        <p:txBody>
          <a:bodyPr wrap="square">
            <a:spAutoFit/>
          </a:bodyPr>
          <a:lstStyle/>
          <a:p>
            <a:r>
              <a:rPr lang="ru-RU" sz="2400" dirty="0" err="1" smtClean="0"/>
              <a:t>Одинокі</a:t>
            </a:r>
            <a:r>
              <a:rPr lang="ru-RU" sz="2400" dirty="0" smtClean="0"/>
              <a:t> </a:t>
            </a:r>
            <a:r>
              <a:rPr lang="ru-RU" sz="2400" dirty="0" err="1" smtClean="0"/>
              <a:t>пенсіонери</a:t>
            </a:r>
            <a:r>
              <a:rPr lang="ru-RU" sz="2400" dirty="0" smtClean="0"/>
              <a:t> </a:t>
            </a:r>
            <a:r>
              <a:rPr lang="ru-RU" sz="2400" dirty="0" err="1" smtClean="0"/>
              <a:t>старші</a:t>
            </a:r>
            <a:r>
              <a:rPr lang="ru-RU" sz="2400" dirty="0" smtClean="0"/>
              <a:t> за 80 </a:t>
            </a:r>
            <a:r>
              <a:rPr lang="ru-RU" sz="2400" dirty="0" err="1" smtClean="0"/>
              <a:t>років</a:t>
            </a:r>
            <a:r>
              <a:rPr lang="ru-RU" sz="2400" dirty="0" smtClean="0"/>
              <a:t>, </a:t>
            </a:r>
            <a:r>
              <a:rPr lang="ru-RU" sz="2400" dirty="0" err="1" smtClean="0"/>
              <a:t>які</a:t>
            </a:r>
            <a:r>
              <a:rPr lang="ru-RU" sz="2400" dirty="0" smtClean="0"/>
              <a:t> </a:t>
            </a:r>
            <a:r>
              <a:rPr lang="ru-RU" sz="2400" dirty="0" err="1" smtClean="0"/>
              <a:t>потребують</a:t>
            </a:r>
            <a:r>
              <a:rPr lang="ru-RU" sz="2400" dirty="0" smtClean="0"/>
              <a:t> </a:t>
            </a:r>
            <a:r>
              <a:rPr lang="ru-RU" sz="2400" dirty="0" err="1" smtClean="0"/>
              <a:t>стороннього</a:t>
            </a:r>
            <a:r>
              <a:rPr lang="ru-RU" sz="2400" dirty="0" smtClean="0"/>
              <a:t> догляду, </a:t>
            </a:r>
            <a:r>
              <a:rPr lang="ru-RU" sz="2400" dirty="0" err="1" smtClean="0"/>
              <a:t>отримають</a:t>
            </a:r>
            <a:r>
              <a:rPr lang="ru-RU" sz="2400" dirty="0" smtClean="0"/>
              <a:t> </a:t>
            </a:r>
            <a:r>
              <a:rPr lang="ru-RU" sz="2400" dirty="0" err="1" smtClean="0"/>
              <a:t>щомісячну</a:t>
            </a:r>
            <a:r>
              <a:rPr lang="ru-RU" sz="2400" dirty="0" smtClean="0"/>
              <a:t> </a:t>
            </a:r>
            <a:r>
              <a:rPr lang="ru-RU" sz="2400" dirty="0" err="1" smtClean="0"/>
              <a:t>допомогу</a:t>
            </a:r>
            <a:r>
              <a:rPr lang="ru-RU" sz="2400" dirty="0" smtClean="0"/>
              <a:t> 701 </a:t>
            </a:r>
            <a:r>
              <a:rPr lang="ru-RU" sz="2400" dirty="0" err="1" smtClean="0"/>
              <a:t>грн</a:t>
            </a:r>
            <a:r>
              <a:rPr lang="ru-RU" sz="2400" dirty="0" smtClean="0"/>
              <a:t>  – 9 </a:t>
            </a:r>
            <a:r>
              <a:rPr lang="ru-RU" sz="2400" dirty="0" err="1" smtClean="0"/>
              <a:t>осіб</a:t>
            </a:r>
            <a:endParaRPr lang="uk-UA"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idx="4294967295"/>
          </p:nvPr>
        </p:nvSpPr>
        <p:spPr>
          <a:xfrm>
            <a:off x="0" y="365125"/>
            <a:ext cx="8255726" cy="1842498"/>
          </a:xfrm>
        </p:spPr>
        <p:txBody>
          <a:bodyPr>
            <a:noAutofit/>
          </a:bodyPr>
          <a:lstStyle/>
          <a:p>
            <a:r>
              <a:rPr lang="uk-UA" sz="3200" b="1" i="1" dirty="0" smtClean="0">
                <a:latin typeface="Times New Roman" pitchFamily="18" charset="0"/>
                <a:cs typeface="Times New Roman" pitchFamily="18" charset="0"/>
              </a:rPr>
              <a:t>Фактичні надходження до загального бюджету Сергіївської громади від Розбишівського старостату – 6 709,761 </a:t>
            </a:r>
            <a:r>
              <a:rPr lang="uk-UA" sz="3200" b="1" i="1" dirty="0" err="1" smtClean="0">
                <a:latin typeface="Times New Roman" pitchFamily="18" charset="0"/>
                <a:cs typeface="Times New Roman" pitchFamily="18" charset="0"/>
              </a:rPr>
              <a:t>грн</a:t>
            </a:r>
            <a:r>
              <a:rPr lang="uk-UA" sz="3200" i="1" dirty="0" smtClean="0">
                <a:latin typeface="Times New Roman" pitchFamily="18" charset="0"/>
                <a:cs typeface="Times New Roman" pitchFamily="18" charset="0"/>
              </a:rPr>
              <a:t/>
            </a:r>
            <a:br>
              <a:rPr lang="uk-UA" sz="3200" i="1" dirty="0" smtClean="0">
                <a:latin typeface="Times New Roman" pitchFamily="18" charset="0"/>
                <a:cs typeface="Times New Roman" pitchFamily="18" charset="0"/>
              </a:rPr>
            </a:br>
            <a:endParaRPr lang="uk-UA" sz="3200" i="1" dirty="0">
              <a:latin typeface="Times New Roman" pitchFamily="18" charset="0"/>
              <a:cs typeface="Times New Roman" pitchFamily="18" charset="0"/>
            </a:endParaRPr>
          </a:p>
        </p:txBody>
      </p:sp>
      <p:graphicFrame>
        <p:nvGraphicFramePr>
          <p:cNvPr id="4" name="Диаграмма 3"/>
          <p:cNvGraphicFramePr/>
          <p:nvPr/>
        </p:nvGraphicFramePr>
        <p:xfrm>
          <a:off x="770709" y="1815736"/>
          <a:ext cx="7798525" cy="466344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18012" y="365759"/>
            <a:ext cx="7315199" cy="2677656"/>
          </a:xfrm>
          <a:prstGeom prst="rect">
            <a:avLst/>
          </a:prstGeom>
        </p:spPr>
        <p:txBody>
          <a:bodyPr wrap="square">
            <a:spAutoFit/>
          </a:bodyPr>
          <a:lstStyle/>
          <a:p>
            <a:r>
              <a:rPr lang="ru-RU" sz="2400" b="1" dirty="0" err="1" smtClean="0"/>
              <a:t>Податок</a:t>
            </a:r>
            <a:r>
              <a:rPr lang="ru-RU" sz="2400" b="1" dirty="0" smtClean="0"/>
              <a:t> на доходи </a:t>
            </a:r>
            <a:r>
              <a:rPr lang="ru-RU" sz="2400" b="1" dirty="0" err="1" smtClean="0"/>
              <a:t>фізичних</a:t>
            </a:r>
            <a:r>
              <a:rPr lang="ru-RU" sz="2400" b="1" dirty="0" smtClean="0"/>
              <a:t> </a:t>
            </a:r>
            <a:r>
              <a:rPr lang="ru-RU" sz="2400" b="1" dirty="0" err="1" smtClean="0"/>
              <a:t>осіб</a:t>
            </a:r>
            <a:r>
              <a:rPr lang="ru-RU" sz="2400" b="1" dirty="0" smtClean="0"/>
              <a:t>, </a:t>
            </a:r>
            <a:r>
              <a:rPr lang="ru-RU" sz="2400" b="1" dirty="0" err="1" smtClean="0"/>
              <a:t>що</a:t>
            </a:r>
            <a:r>
              <a:rPr lang="ru-RU" sz="2400" b="1" dirty="0" smtClean="0"/>
              <a:t> </a:t>
            </a:r>
            <a:r>
              <a:rPr lang="ru-RU" sz="2400" b="1" dirty="0" err="1" smtClean="0"/>
              <a:t>сплачуються</a:t>
            </a:r>
            <a:r>
              <a:rPr lang="ru-RU" sz="2400" b="1" dirty="0" smtClean="0"/>
              <a:t> </a:t>
            </a:r>
            <a:r>
              <a:rPr lang="ru-RU" sz="2400" b="1" dirty="0" err="1" smtClean="0"/>
              <a:t>податковими</a:t>
            </a:r>
            <a:r>
              <a:rPr lang="ru-RU" sz="2400" b="1" dirty="0" smtClean="0"/>
              <a:t> агентами </a:t>
            </a:r>
            <a:r>
              <a:rPr lang="ru-RU" sz="2400" b="1" dirty="0" err="1" smtClean="0"/>
              <a:t>із</a:t>
            </a:r>
            <a:r>
              <a:rPr lang="ru-RU" sz="2400" b="1" dirty="0" smtClean="0"/>
              <a:t> </a:t>
            </a:r>
            <a:r>
              <a:rPr lang="ru-RU" sz="2400" b="1" dirty="0" err="1" smtClean="0"/>
              <a:t>доходів</a:t>
            </a:r>
            <a:r>
              <a:rPr lang="ru-RU" sz="2400" b="1" dirty="0" smtClean="0"/>
              <a:t> </a:t>
            </a:r>
            <a:r>
              <a:rPr lang="ru-RU" sz="2400" b="1" dirty="0" err="1" smtClean="0"/>
              <a:t>платника</a:t>
            </a:r>
            <a:r>
              <a:rPr lang="ru-RU" sz="2400" b="1" dirty="0" smtClean="0"/>
              <a:t> </a:t>
            </a:r>
            <a:r>
              <a:rPr lang="ru-RU" sz="2400" b="1" dirty="0" err="1" smtClean="0"/>
              <a:t>податку</a:t>
            </a:r>
            <a:r>
              <a:rPr lang="ru-RU" sz="2400" b="1" dirty="0" smtClean="0"/>
              <a:t> </a:t>
            </a:r>
            <a:r>
              <a:rPr lang="ru-RU" sz="2400" b="1" dirty="0" err="1" smtClean="0"/>
              <a:t>інших</a:t>
            </a:r>
            <a:r>
              <a:rPr lang="ru-RU" sz="2400" b="1" dirty="0" smtClean="0"/>
              <a:t> </a:t>
            </a:r>
            <a:r>
              <a:rPr lang="ru-RU" sz="2400" b="1" dirty="0" err="1" smtClean="0"/>
              <a:t>ніж</a:t>
            </a:r>
            <a:r>
              <a:rPr lang="ru-RU" sz="2400" b="1" dirty="0" smtClean="0"/>
              <a:t> </a:t>
            </a:r>
            <a:r>
              <a:rPr lang="ru-RU" sz="2400" b="1" dirty="0" err="1" smtClean="0"/>
              <a:t>заробітної</a:t>
            </a:r>
            <a:r>
              <a:rPr lang="ru-RU" sz="2400" b="1" dirty="0" smtClean="0"/>
              <a:t> плати</a:t>
            </a:r>
          </a:p>
          <a:p>
            <a:pPr>
              <a:buFont typeface="Wingdings" pitchFamily="2" charset="2"/>
              <a:buChar char="Ø"/>
            </a:pPr>
            <a:r>
              <a:rPr lang="ru-RU" sz="2400" dirty="0" smtClean="0"/>
              <a:t> ФГ «</a:t>
            </a:r>
            <a:r>
              <a:rPr lang="ru-RU" sz="2400" dirty="0" err="1" smtClean="0"/>
              <a:t>Миронів</a:t>
            </a:r>
            <a:r>
              <a:rPr lang="ru-RU" sz="2400" dirty="0" smtClean="0"/>
              <a:t> гай»- 26, 476 </a:t>
            </a:r>
            <a:r>
              <a:rPr lang="ru-RU" sz="2400" dirty="0" err="1" smtClean="0"/>
              <a:t>грн</a:t>
            </a:r>
            <a:endParaRPr lang="ru-RU" sz="2400" dirty="0" smtClean="0"/>
          </a:p>
          <a:p>
            <a:pPr>
              <a:buFont typeface="Wingdings" pitchFamily="2" charset="2"/>
              <a:buChar char="Ø"/>
            </a:pPr>
            <a:r>
              <a:rPr lang="ru-RU" sz="2400" dirty="0" smtClean="0"/>
              <a:t> ФГ «</a:t>
            </a:r>
            <a:r>
              <a:rPr lang="ru-RU" sz="2400" dirty="0" err="1" smtClean="0"/>
              <a:t>Оберіг</a:t>
            </a:r>
            <a:r>
              <a:rPr lang="ru-RU" sz="2400" dirty="0" smtClean="0"/>
              <a:t>» 2000 - 76,902 </a:t>
            </a:r>
            <a:r>
              <a:rPr lang="ru-RU" sz="2400" dirty="0" err="1" smtClean="0"/>
              <a:t>грн</a:t>
            </a:r>
            <a:endParaRPr lang="ru-RU" sz="2400" dirty="0" smtClean="0"/>
          </a:p>
          <a:p>
            <a:pPr>
              <a:buFont typeface="Wingdings" pitchFamily="2" charset="2"/>
              <a:buChar char="Ø"/>
            </a:pPr>
            <a:r>
              <a:rPr lang="ru-RU" sz="2400" dirty="0" smtClean="0"/>
              <a:t>Лобода </a:t>
            </a:r>
            <a:r>
              <a:rPr lang="ru-RU" sz="2400" dirty="0" err="1" smtClean="0"/>
              <a:t>Сергій</a:t>
            </a:r>
            <a:r>
              <a:rPr lang="ru-RU" sz="2400" dirty="0" smtClean="0"/>
              <a:t> </a:t>
            </a:r>
            <a:r>
              <a:rPr lang="ru-RU" sz="2400" dirty="0" err="1" smtClean="0"/>
              <a:t>Васильович</a:t>
            </a:r>
            <a:r>
              <a:rPr lang="ru-RU" sz="2400" dirty="0" smtClean="0"/>
              <a:t> – 12,108 </a:t>
            </a:r>
            <a:r>
              <a:rPr lang="ru-RU" sz="2400" dirty="0" err="1" smtClean="0"/>
              <a:t>грн</a:t>
            </a:r>
            <a:endParaRPr lang="ru-RU" sz="2400" dirty="0" smtClean="0"/>
          </a:p>
          <a:p>
            <a:pPr>
              <a:buFont typeface="Wingdings" pitchFamily="2" charset="2"/>
              <a:buChar char="Ø"/>
            </a:pPr>
            <a:r>
              <a:rPr lang="ru-RU" sz="2400" dirty="0" smtClean="0"/>
              <a:t>ТОВ «</a:t>
            </a:r>
            <a:r>
              <a:rPr lang="ru-RU" sz="2400" dirty="0" err="1" smtClean="0"/>
              <a:t>Вікторія</a:t>
            </a:r>
            <a:r>
              <a:rPr lang="ru-RU" sz="2400" dirty="0" smtClean="0"/>
              <a:t> </a:t>
            </a:r>
            <a:r>
              <a:rPr lang="ru-RU" sz="2400" dirty="0" err="1" smtClean="0"/>
              <a:t>Агро</a:t>
            </a:r>
            <a:r>
              <a:rPr lang="ru-RU" sz="2400" dirty="0" smtClean="0"/>
              <a:t>» -  988, 944 </a:t>
            </a:r>
            <a:r>
              <a:rPr lang="ru-RU" sz="2400" dirty="0" err="1" smtClean="0"/>
              <a:t>грн</a:t>
            </a:r>
            <a:endParaRPr lang="uk-UA" sz="2400" dirty="0"/>
          </a:p>
        </p:txBody>
      </p:sp>
      <p:sp>
        <p:nvSpPr>
          <p:cNvPr id="4" name="Прямоугольник 3"/>
          <p:cNvSpPr/>
          <p:nvPr/>
        </p:nvSpPr>
        <p:spPr>
          <a:xfrm>
            <a:off x="2782390" y="3161211"/>
            <a:ext cx="5656216" cy="2523768"/>
          </a:xfrm>
          <a:prstGeom prst="rect">
            <a:avLst/>
          </a:prstGeom>
        </p:spPr>
        <p:txBody>
          <a:bodyPr wrap="square">
            <a:spAutoFit/>
          </a:bodyPr>
          <a:lstStyle/>
          <a:p>
            <a:r>
              <a:rPr lang="ru-RU" sz="2800" b="1" dirty="0" err="1" smtClean="0"/>
              <a:t>Орендна</a:t>
            </a:r>
            <a:r>
              <a:rPr lang="ru-RU" sz="2800" b="1" dirty="0" smtClean="0"/>
              <a:t> плата </a:t>
            </a:r>
            <a:r>
              <a:rPr lang="ru-RU" sz="2800" b="1" dirty="0" err="1" smtClean="0"/>
              <a:t>з</a:t>
            </a:r>
            <a:r>
              <a:rPr lang="ru-RU" sz="2800" b="1" dirty="0" smtClean="0"/>
              <a:t> </a:t>
            </a:r>
            <a:r>
              <a:rPr lang="ru-RU" sz="2800" b="1" dirty="0" err="1" smtClean="0"/>
              <a:t>юридичних</a:t>
            </a:r>
            <a:r>
              <a:rPr lang="ru-RU" sz="2800" b="1" dirty="0" smtClean="0"/>
              <a:t> </a:t>
            </a:r>
            <a:r>
              <a:rPr lang="ru-RU" sz="2800" b="1" dirty="0" err="1" smtClean="0"/>
              <a:t>осіб</a:t>
            </a:r>
            <a:r>
              <a:rPr lang="ru-RU" sz="2800" b="1" dirty="0" smtClean="0"/>
              <a:t>  : </a:t>
            </a:r>
          </a:p>
          <a:p>
            <a:r>
              <a:rPr lang="ru-RU" sz="2800" dirty="0" smtClean="0"/>
              <a:t> ТОВ «</a:t>
            </a:r>
            <a:r>
              <a:rPr lang="ru-RU" sz="2800" dirty="0" err="1" smtClean="0"/>
              <a:t>Вікторія</a:t>
            </a:r>
            <a:r>
              <a:rPr lang="ru-RU" sz="2800" dirty="0" smtClean="0"/>
              <a:t> </a:t>
            </a:r>
            <a:r>
              <a:rPr lang="ru-RU" sz="2800" dirty="0" err="1" smtClean="0"/>
              <a:t>Агро</a:t>
            </a:r>
            <a:r>
              <a:rPr lang="ru-RU" sz="2800" dirty="0" smtClean="0"/>
              <a:t> – 1 674 642 </a:t>
            </a:r>
            <a:r>
              <a:rPr lang="ru-RU" sz="2800" dirty="0" err="1" smtClean="0"/>
              <a:t>грн</a:t>
            </a:r>
            <a:endParaRPr lang="ru-RU" sz="2800" dirty="0" smtClean="0"/>
          </a:p>
          <a:p>
            <a:r>
              <a:rPr lang="ru-RU" sz="2800" dirty="0" smtClean="0"/>
              <a:t>ФГ  «</a:t>
            </a:r>
            <a:r>
              <a:rPr lang="ru-RU" sz="2800" dirty="0" err="1" smtClean="0"/>
              <a:t>Оберіг</a:t>
            </a:r>
            <a:r>
              <a:rPr lang="ru-RU" sz="2800" dirty="0" smtClean="0"/>
              <a:t>» 2000 – 287 000 </a:t>
            </a:r>
            <a:r>
              <a:rPr lang="ru-RU" sz="2800" dirty="0" err="1" smtClean="0"/>
              <a:t>грн</a:t>
            </a:r>
            <a:endParaRPr lang="ru-RU" sz="2800" dirty="0" smtClean="0"/>
          </a:p>
          <a:p>
            <a:r>
              <a:rPr lang="ru-RU" sz="2800" dirty="0" smtClean="0"/>
              <a:t>ФГ </a:t>
            </a:r>
            <a:r>
              <a:rPr lang="ru-RU" sz="2800" dirty="0" err="1" smtClean="0"/>
              <a:t>Мироній</a:t>
            </a:r>
            <a:r>
              <a:rPr lang="ru-RU" sz="2800" dirty="0" smtClean="0"/>
              <a:t> гай – 284 700 </a:t>
            </a:r>
            <a:r>
              <a:rPr lang="ru-RU" sz="2800" dirty="0" err="1" smtClean="0"/>
              <a:t>грн</a:t>
            </a:r>
            <a:endParaRPr lang="ru-RU" sz="2800" dirty="0" smtClean="0"/>
          </a:p>
          <a:p>
            <a:r>
              <a:rPr lang="ru-RU" sz="2800" dirty="0" smtClean="0"/>
              <a:t>ФГ Колос – 2000 – 439 000 </a:t>
            </a:r>
            <a:r>
              <a:rPr lang="ru-RU" sz="2800" dirty="0" err="1" smtClean="0"/>
              <a:t>грн</a:t>
            </a:r>
            <a:endParaRPr lang="ru-RU" sz="2800" dirty="0" smtClean="0"/>
          </a:p>
          <a:p>
            <a:endParaRPr lang="ru-RU"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53589" y="731520"/>
            <a:ext cx="5331420" cy="523220"/>
          </a:xfrm>
          <a:prstGeom prst="rect">
            <a:avLst/>
          </a:prstGeom>
        </p:spPr>
        <p:txBody>
          <a:bodyPr wrap="square">
            <a:spAutoFit/>
          </a:bodyPr>
          <a:lstStyle/>
          <a:p>
            <a:r>
              <a:rPr lang="ru-RU" sz="2800" b="1" i="1" u="sng" dirty="0" err="1" smtClean="0">
                <a:latin typeface="Times New Roman" pitchFamily="18" charset="0"/>
                <a:cs typeface="Times New Roman" pitchFamily="18" charset="0"/>
              </a:rPr>
              <a:t>Орендна</a:t>
            </a:r>
            <a:r>
              <a:rPr lang="ru-RU" sz="2800" b="1" i="1" u="sng" dirty="0" smtClean="0">
                <a:latin typeface="Times New Roman" pitchFamily="18" charset="0"/>
                <a:cs typeface="Times New Roman" pitchFamily="18" charset="0"/>
              </a:rPr>
              <a:t> плата </a:t>
            </a:r>
            <a:r>
              <a:rPr lang="ru-RU" sz="2800" b="1" i="1" u="sng" dirty="0" err="1" smtClean="0">
                <a:latin typeface="Times New Roman" pitchFamily="18" charset="0"/>
                <a:cs typeface="Times New Roman" pitchFamily="18" charset="0"/>
              </a:rPr>
              <a:t>з</a:t>
            </a:r>
            <a:r>
              <a:rPr lang="ru-RU" sz="2800" b="1" i="1" u="sng" dirty="0" smtClean="0">
                <a:latin typeface="Times New Roman" pitchFamily="18" charset="0"/>
                <a:cs typeface="Times New Roman" pitchFamily="18" charset="0"/>
              </a:rPr>
              <a:t> </a:t>
            </a:r>
            <a:r>
              <a:rPr lang="ru-RU" sz="2800" b="1" i="1" u="sng" dirty="0" err="1" smtClean="0">
                <a:latin typeface="Times New Roman" pitchFamily="18" charset="0"/>
                <a:cs typeface="Times New Roman" pitchFamily="18" charset="0"/>
              </a:rPr>
              <a:t>фізичних</a:t>
            </a:r>
            <a:r>
              <a:rPr lang="ru-RU" sz="2800" b="1" i="1" u="sng" dirty="0" smtClean="0">
                <a:latin typeface="Times New Roman" pitchFamily="18" charset="0"/>
                <a:cs typeface="Times New Roman" pitchFamily="18" charset="0"/>
              </a:rPr>
              <a:t> </a:t>
            </a:r>
            <a:r>
              <a:rPr lang="ru-RU" sz="2800" b="1" i="1" u="sng" dirty="0" err="1" smtClean="0">
                <a:latin typeface="Times New Roman" pitchFamily="18" charset="0"/>
                <a:cs typeface="Times New Roman" pitchFamily="18" charset="0"/>
              </a:rPr>
              <a:t>осіб</a:t>
            </a:r>
            <a:r>
              <a:rPr lang="ru-RU" sz="2800" b="1" i="1" u="sng" dirty="0" smtClean="0">
                <a:latin typeface="Times New Roman" pitchFamily="18" charset="0"/>
                <a:cs typeface="Times New Roman" pitchFamily="18" charset="0"/>
              </a:rPr>
              <a:t>  </a:t>
            </a:r>
            <a:endParaRPr lang="uk-UA" sz="2800" b="1" i="1" u="sng" dirty="0">
              <a:latin typeface="Times New Roman" pitchFamily="18" charset="0"/>
              <a:cs typeface="Times New Roman" pitchFamily="18" charset="0"/>
            </a:endParaRPr>
          </a:p>
        </p:txBody>
      </p:sp>
      <p:graphicFrame>
        <p:nvGraphicFramePr>
          <p:cNvPr id="4" name="Таблица 3"/>
          <p:cNvGraphicFramePr>
            <a:graphicFrameLocks noGrp="1"/>
          </p:cNvGraphicFramePr>
          <p:nvPr/>
        </p:nvGraphicFramePr>
        <p:xfrm>
          <a:off x="757646" y="1267097"/>
          <a:ext cx="6962503" cy="4389120"/>
        </p:xfrm>
        <a:graphic>
          <a:graphicData uri="http://schemas.openxmlformats.org/drawingml/2006/table">
            <a:tbl>
              <a:tblPr/>
              <a:tblGrid>
                <a:gridCol w="4058447"/>
                <a:gridCol w="2904056"/>
              </a:tblGrid>
              <a:tr h="258568">
                <a:tc>
                  <a:txBody>
                    <a:bodyPr/>
                    <a:lstStyle/>
                    <a:p>
                      <a:pPr marL="540385" algn="ctr">
                        <a:spcAft>
                          <a:spcPts val="0"/>
                        </a:spcAft>
                      </a:pPr>
                      <a:r>
                        <a:rPr lang="uk-UA" sz="2400" b="1" dirty="0" err="1">
                          <a:solidFill>
                            <a:srgbClr val="31849B"/>
                          </a:solidFill>
                          <a:latin typeface="Times New Roman" pitchFamily="18" charset="0"/>
                          <a:ea typeface="Calibri"/>
                          <a:cs typeface="Times New Roman" pitchFamily="18" charset="0"/>
                        </a:rPr>
                        <a:t>Коркішко</a:t>
                      </a:r>
                      <a:r>
                        <a:rPr lang="uk-UA" sz="2400" b="1" dirty="0">
                          <a:solidFill>
                            <a:srgbClr val="31849B"/>
                          </a:solidFill>
                          <a:latin typeface="Times New Roman" pitchFamily="18" charset="0"/>
                          <a:ea typeface="Calibri"/>
                          <a:cs typeface="Times New Roman" pitchFamily="18" charset="0"/>
                        </a:rPr>
                        <a:t> Н.І.</a:t>
                      </a:r>
                      <a:endParaRPr lang="uk-UA" sz="2400" dirty="0">
                        <a:solidFill>
                          <a:srgbClr val="31849B"/>
                        </a:solidFill>
                        <a:latin typeface="Times New Roman" pitchFamily="18" charset="0"/>
                        <a:ea typeface="Calibri"/>
                        <a:cs typeface="Times New Roman" pitchFamily="18" charset="0"/>
                      </a:endParaRPr>
                    </a:p>
                  </a:txBody>
                  <a:tcPr marL="68580" marR="68580" marT="0" marB="0">
                    <a:lnL>
                      <a:noFill/>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marL="540385" algn="ctr">
                        <a:spcAft>
                          <a:spcPts val="0"/>
                        </a:spcAft>
                      </a:pPr>
                      <a:r>
                        <a:rPr lang="uk-UA" sz="2400" b="1">
                          <a:solidFill>
                            <a:srgbClr val="31849B"/>
                          </a:solidFill>
                          <a:latin typeface="Times New Roman" pitchFamily="18" charset="0"/>
                          <a:ea typeface="Calibri"/>
                          <a:cs typeface="Times New Roman" pitchFamily="18" charset="0"/>
                        </a:rPr>
                        <a:t>748,80</a:t>
                      </a:r>
                      <a:endParaRPr lang="uk-UA" sz="2400">
                        <a:solidFill>
                          <a:srgbClr val="31849B"/>
                        </a:solidFill>
                        <a:latin typeface="Times New Roman" pitchFamily="18" charset="0"/>
                        <a:ea typeface="Calibri"/>
                        <a:cs typeface="Times New Roman" pitchFamily="18" charset="0"/>
                      </a:endParaRPr>
                    </a:p>
                  </a:txBody>
                  <a:tcPr marL="68580" marR="68580" marT="0" marB="0">
                    <a:lnL>
                      <a:noFill/>
                    </a:lnL>
                    <a:lnR>
                      <a:noFill/>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r>
              <a:tr h="274046">
                <a:tc>
                  <a:txBody>
                    <a:bodyPr/>
                    <a:lstStyle/>
                    <a:p>
                      <a:pPr marL="540385" algn="ctr">
                        <a:spcAft>
                          <a:spcPts val="0"/>
                        </a:spcAft>
                      </a:pPr>
                      <a:r>
                        <a:rPr lang="uk-UA" sz="2400" b="1" dirty="0">
                          <a:solidFill>
                            <a:srgbClr val="31849B"/>
                          </a:solidFill>
                          <a:latin typeface="Times New Roman" pitchFamily="18" charset="0"/>
                          <a:ea typeface="Calibri"/>
                          <a:cs typeface="Times New Roman" pitchFamily="18" charset="0"/>
                        </a:rPr>
                        <a:t>Кіт Т.П.</a:t>
                      </a:r>
                      <a:endParaRPr lang="uk-UA" sz="2400" dirty="0">
                        <a:solidFill>
                          <a:srgbClr val="31849B"/>
                        </a:solidFill>
                        <a:latin typeface="Times New Roman" pitchFamily="18" charset="0"/>
                        <a:ea typeface="Calibri"/>
                        <a:cs typeface="Times New Roman" pitchFamily="18" charset="0"/>
                      </a:endParaRPr>
                    </a:p>
                  </a:txBody>
                  <a:tcPr marL="68580" marR="68580" marT="0" marB="0">
                    <a:lnL>
                      <a:noFill/>
                    </a:lnL>
                    <a:lnR>
                      <a:noFill/>
                    </a:lnR>
                    <a:lnT w="12700" cap="flat" cmpd="sng" algn="ctr">
                      <a:solidFill>
                        <a:srgbClr val="4BACC6"/>
                      </a:solidFill>
                      <a:prstDash val="solid"/>
                      <a:round/>
                      <a:headEnd type="none" w="med" len="med"/>
                      <a:tailEnd type="none" w="med" len="med"/>
                    </a:lnT>
                    <a:lnB>
                      <a:noFill/>
                    </a:lnB>
                    <a:solidFill>
                      <a:srgbClr val="D2EAF1"/>
                    </a:solidFill>
                  </a:tcPr>
                </a:tc>
                <a:tc>
                  <a:txBody>
                    <a:bodyPr/>
                    <a:lstStyle/>
                    <a:p>
                      <a:pPr marL="540385" algn="ctr">
                        <a:spcAft>
                          <a:spcPts val="0"/>
                        </a:spcAft>
                      </a:pPr>
                      <a:r>
                        <a:rPr lang="uk-UA" sz="2400">
                          <a:solidFill>
                            <a:srgbClr val="31849B"/>
                          </a:solidFill>
                          <a:latin typeface="Times New Roman" pitchFamily="18" charset="0"/>
                          <a:ea typeface="Calibri"/>
                          <a:cs typeface="Times New Roman" pitchFamily="18" charset="0"/>
                        </a:rPr>
                        <a:t>1 185,00</a:t>
                      </a:r>
                    </a:p>
                  </a:txBody>
                  <a:tcPr marL="68580" marR="68580" marT="0" marB="0">
                    <a:lnL>
                      <a:noFill/>
                    </a:lnL>
                    <a:lnR>
                      <a:noFill/>
                    </a:lnR>
                    <a:lnT w="12700" cap="flat" cmpd="sng" algn="ctr">
                      <a:solidFill>
                        <a:srgbClr val="4BACC6"/>
                      </a:solidFill>
                      <a:prstDash val="solid"/>
                      <a:round/>
                      <a:headEnd type="none" w="med" len="med"/>
                      <a:tailEnd type="none" w="med" len="med"/>
                    </a:lnT>
                    <a:lnB>
                      <a:noFill/>
                    </a:lnB>
                    <a:solidFill>
                      <a:srgbClr val="D2EAF1"/>
                    </a:solidFill>
                  </a:tcPr>
                </a:tc>
              </a:tr>
              <a:tr h="274046">
                <a:tc>
                  <a:txBody>
                    <a:bodyPr/>
                    <a:lstStyle/>
                    <a:p>
                      <a:pPr marL="540385" algn="ctr">
                        <a:spcAft>
                          <a:spcPts val="0"/>
                        </a:spcAft>
                      </a:pPr>
                      <a:r>
                        <a:rPr lang="uk-UA" sz="2400" b="1">
                          <a:solidFill>
                            <a:srgbClr val="31849B"/>
                          </a:solidFill>
                          <a:latin typeface="Times New Roman" pitchFamily="18" charset="0"/>
                          <a:ea typeface="Calibri"/>
                          <a:cs typeface="Times New Roman" pitchFamily="18" charset="0"/>
                        </a:rPr>
                        <a:t>Хейло А.Ф.</a:t>
                      </a:r>
                      <a:endParaRPr lang="uk-UA" sz="2400">
                        <a:solidFill>
                          <a:srgbClr val="31849B"/>
                        </a:solidFill>
                        <a:latin typeface="Times New Roman" pitchFamily="18" charset="0"/>
                        <a:ea typeface="Calibri"/>
                        <a:cs typeface="Times New Roman" pitchFamily="18" charset="0"/>
                      </a:endParaRPr>
                    </a:p>
                  </a:txBody>
                  <a:tcPr marL="68580" marR="68580" marT="0" marB="0">
                    <a:lnL>
                      <a:noFill/>
                    </a:lnL>
                    <a:lnR>
                      <a:noFill/>
                    </a:lnR>
                    <a:lnT>
                      <a:noFill/>
                    </a:lnT>
                    <a:lnB>
                      <a:noFill/>
                    </a:lnB>
                  </a:tcPr>
                </a:tc>
                <a:tc>
                  <a:txBody>
                    <a:bodyPr/>
                    <a:lstStyle/>
                    <a:p>
                      <a:pPr marL="540385" algn="ctr">
                        <a:spcAft>
                          <a:spcPts val="0"/>
                        </a:spcAft>
                      </a:pPr>
                      <a:r>
                        <a:rPr lang="uk-UA" sz="2400" dirty="0">
                          <a:solidFill>
                            <a:srgbClr val="31849B"/>
                          </a:solidFill>
                          <a:latin typeface="Times New Roman" pitchFamily="18" charset="0"/>
                          <a:ea typeface="Calibri"/>
                          <a:cs typeface="Times New Roman" pitchFamily="18" charset="0"/>
                        </a:rPr>
                        <a:t>6 470,16</a:t>
                      </a:r>
                    </a:p>
                  </a:txBody>
                  <a:tcPr marL="68580" marR="68580" marT="0" marB="0">
                    <a:lnL>
                      <a:noFill/>
                    </a:lnL>
                    <a:lnR>
                      <a:noFill/>
                    </a:lnR>
                    <a:lnT>
                      <a:noFill/>
                    </a:lnT>
                    <a:lnB>
                      <a:noFill/>
                    </a:lnB>
                  </a:tcPr>
                </a:tc>
              </a:tr>
              <a:tr h="258568">
                <a:tc>
                  <a:txBody>
                    <a:bodyPr/>
                    <a:lstStyle/>
                    <a:p>
                      <a:pPr marL="540385" algn="ctr">
                        <a:spcAft>
                          <a:spcPts val="0"/>
                        </a:spcAft>
                      </a:pPr>
                      <a:r>
                        <a:rPr lang="uk-UA" sz="2400" b="1">
                          <a:solidFill>
                            <a:srgbClr val="31849B"/>
                          </a:solidFill>
                          <a:latin typeface="Times New Roman" pitchFamily="18" charset="0"/>
                          <a:ea typeface="Calibri"/>
                          <a:cs typeface="Times New Roman" pitchFamily="18" charset="0"/>
                        </a:rPr>
                        <a:t>Ткаченко М.М.</a:t>
                      </a:r>
                      <a:endParaRPr lang="uk-UA" sz="2400">
                        <a:solidFill>
                          <a:srgbClr val="31849B"/>
                        </a:solidFill>
                        <a:latin typeface="Times New Roman" pitchFamily="18" charset="0"/>
                        <a:ea typeface="Calibri"/>
                        <a:cs typeface="Times New Roman" pitchFamily="18" charset="0"/>
                      </a:endParaRPr>
                    </a:p>
                  </a:txBody>
                  <a:tcPr marL="68580" marR="68580" marT="0" marB="0">
                    <a:lnL>
                      <a:noFill/>
                    </a:lnL>
                    <a:lnR>
                      <a:noFill/>
                    </a:lnR>
                    <a:lnT>
                      <a:noFill/>
                    </a:lnT>
                    <a:lnB>
                      <a:noFill/>
                    </a:lnB>
                    <a:solidFill>
                      <a:srgbClr val="D2EAF1"/>
                    </a:solidFill>
                  </a:tcPr>
                </a:tc>
                <a:tc>
                  <a:txBody>
                    <a:bodyPr/>
                    <a:lstStyle/>
                    <a:p>
                      <a:pPr marL="540385" algn="ctr">
                        <a:spcAft>
                          <a:spcPts val="0"/>
                        </a:spcAft>
                      </a:pPr>
                      <a:r>
                        <a:rPr lang="uk-UA" sz="2400" dirty="0">
                          <a:solidFill>
                            <a:srgbClr val="31849B"/>
                          </a:solidFill>
                          <a:latin typeface="Times New Roman" pitchFamily="18" charset="0"/>
                          <a:ea typeface="Calibri"/>
                          <a:cs typeface="Times New Roman" pitchFamily="18" charset="0"/>
                        </a:rPr>
                        <a:t>1 680,67</a:t>
                      </a:r>
                    </a:p>
                  </a:txBody>
                  <a:tcPr marL="68580" marR="68580" marT="0" marB="0">
                    <a:lnL>
                      <a:noFill/>
                    </a:lnL>
                    <a:lnR>
                      <a:noFill/>
                    </a:lnR>
                    <a:lnT>
                      <a:noFill/>
                    </a:lnT>
                    <a:lnB>
                      <a:noFill/>
                    </a:lnB>
                    <a:solidFill>
                      <a:srgbClr val="D2EAF1"/>
                    </a:solidFill>
                  </a:tcPr>
                </a:tc>
              </a:tr>
              <a:tr h="274046">
                <a:tc>
                  <a:txBody>
                    <a:bodyPr/>
                    <a:lstStyle/>
                    <a:p>
                      <a:pPr marL="540385" algn="ctr">
                        <a:spcAft>
                          <a:spcPts val="0"/>
                        </a:spcAft>
                      </a:pPr>
                      <a:r>
                        <a:rPr lang="uk-UA" sz="2400" b="1">
                          <a:solidFill>
                            <a:srgbClr val="31849B"/>
                          </a:solidFill>
                          <a:latin typeface="Times New Roman" pitchFamily="18" charset="0"/>
                          <a:ea typeface="Calibri"/>
                          <a:cs typeface="Times New Roman" pitchFamily="18" charset="0"/>
                        </a:rPr>
                        <a:t>Кологривий Ростислав</a:t>
                      </a:r>
                      <a:endParaRPr lang="uk-UA" sz="2400">
                        <a:solidFill>
                          <a:srgbClr val="31849B"/>
                        </a:solidFill>
                        <a:latin typeface="Times New Roman" pitchFamily="18" charset="0"/>
                        <a:ea typeface="Calibri"/>
                        <a:cs typeface="Times New Roman" pitchFamily="18" charset="0"/>
                      </a:endParaRPr>
                    </a:p>
                  </a:txBody>
                  <a:tcPr marL="68580" marR="68580" marT="0" marB="0">
                    <a:lnL>
                      <a:noFill/>
                    </a:lnL>
                    <a:lnR>
                      <a:noFill/>
                    </a:lnR>
                    <a:lnT>
                      <a:noFill/>
                    </a:lnT>
                    <a:lnB>
                      <a:noFill/>
                    </a:lnB>
                  </a:tcPr>
                </a:tc>
                <a:tc>
                  <a:txBody>
                    <a:bodyPr/>
                    <a:lstStyle/>
                    <a:p>
                      <a:pPr marL="540385" algn="ctr">
                        <a:spcAft>
                          <a:spcPts val="0"/>
                        </a:spcAft>
                      </a:pPr>
                      <a:r>
                        <a:rPr lang="uk-UA" sz="2400" dirty="0">
                          <a:solidFill>
                            <a:srgbClr val="31849B"/>
                          </a:solidFill>
                          <a:latin typeface="Times New Roman" pitchFamily="18" charset="0"/>
                          <a:ea typeface="Calibri"/>
                          <a:cs typeface="Times New Roman" pitchFamily="18" charset="0"/>
                        </a:rPr>
                        <a:t>3 424,14</a:t>
                      </a:r>
                    </a:p>
                  </a:txBody>
                  <a:tcPr marL="68580" marR="68580" marT="0" marB="0">
                    <a:lnL>
                      <a:noFill/>
                    </a:lnL>
                    <a:lnR>
                      <a:noFill/>
                    </a:lnR>
                    <a:lnT>
                      <a:noFill/>
                    </a:lnT>
                    <a:lnB>
                      <a:noFill/>
                    </a:lnB>
                  </a:tcPr>
                </a:tc>
              </a:tr>
              <a:tr h="274046">
                <a:tc>
                  <a:txBody>
                    <a:bodyPr/>
                    <a:lstStyle/>
                    <a:p>
                      <a:pPr marL="540385" algn="ctr">
                        <a:spcAft>
                          <a:spcPts val="0"/>
                        </a:spcAft>
                      </a:pPr>
                      <a:r>
                        <a:rPr lang="uk-UA" sz="2400" b="1">
                          <a:solidFill>
                            <a:srgbClr val="31849B"/>
                          </a:solidFill>
                          <a:latin typeface="Times New Roman" pitchFamily="18" charset="0"/>
                          <a:ea typeface="Calibri"/>
                          <a:cs typeface="Times New Roman" pitchFamily="18" charset="0"/>
                        </a:rPr>
                        <a:t>Приходько В.І.</a:t>
                      </a:r>
                      <a:endParaRPr lang="uk-UA" sz="2400">
                        <a:solidFill>
                          <a:srgbClr val="31849B"/>
                        </a:solidFill>
                        <a:latin typeface="Times New Roman" pitchFamily="18" charset="0"/>
                        <a:ea typeface="Calibri"/>
                        <a:cs typeface="Times New Roman" pitchFamily="18" charset="0"/>
                      </a:endParaRPr>
                    </a:p>
                  </a:txBody>
                  <a:tcPr marL="68580" marR="68580" marT="0" marB="0">
                    <a:lnL>
                      <a:noFill/>
                    </a:lnL>
                    <a:lnR>
                      <a:noFill/>
                    </a:lnR>
                    <a:lnT>
                      <a:noFill/>
                    </a:lnT>
                    <a:lnB>
                      <a:noFill/>
                    </a:lnB>
                    <a:solidFill>
                      <a:srgbClr val="D2EAF1"/>
                    </a:solidFill>
                  </a:tcPr>
                </a:tc>
                <a:tc>
                  <a:txBody>
                    <a:bodyPr/>
                    <a:lstStyle/>
                    <a:p>
                      <a:pPr marL="540385" algn="ctr">
                        <a:spcAft>
                          <a:spcPts val="0"/>
                        </a:spcAft>
                      </a:pPr>
                      <a:r>
                        <a:rPr lang="uk-UA" sz="2400" dirty="0">
                          <a:solidFill>
                            <a:srgbClr val="31849B"/>
                          </a:solidFill>
                          <a:latin typeface="Times New Roman" pitchFamily="18" charset="0"/>
                          <a:ea typeface="Calibri"/>
                          <a:cs typeface="Times New Roman" pitchFamily="18" charset="0"/>
                        </a:rPr>
                        <a:t>9 756,50</a:t>
                      </a:r>
                    </a:p>
                  </a:txBody>
                  <a:tcPr marL="68580" marR="68580" marT="0" marB="0">
                    <a:lnL>
                      <a:noFill/>
                    </a:lnL>
                    <a:lnR>
                      <a:noFill/>
                    </a:lnR>
                    <a:lnT>
                      <a:noFill/>
                    </a:lnT>
                    <a:lnB>
                      <a:noFill/>
                    </a:lnB>
                    <a:solidFill>
                      <a:srgbClr val="D2EAF1"/>
                    </a:solidFill>
                  </a:tcPr>
                </a:tc>
              </a:tr>
              <a:tr h="258568">
                <a:tc>
                  <a:txBody>
                    <a:bodyPr/>
                    <a:lstStyle/>
                    <a:p>
                      <a:pPr marL="540385" algn="ctr">
                        <a:spcAft>
                          <a:spcPts val="0"/>
                        </a:spcAft>
                      </a:pPr>
                      <a:r>
                        <a:rPr lang="uk-UA" sz="2400" b="1">
                          <a:solidFill>
                            <a:srgbClr val="31849B"/>
                          </a:solidFill>
                          <a:latin typeface="Times New Roman" pitchFamily="18" charset="0"/>
                          <a:ea typeface="Calibri"/>
                          <a:cs typeface="Times New Roman" pitchFamily="18" charset="0"/>
                        </a:rPr>
                        <a:t>Приходько Л.В.</a:t>
                      </a:r>
                      <a:endParaRPr lang="uk-UA" sz="2400">
                        <a:solidFill>
                          <a:srgbClr val="31849B"/>
                        </a:solidFill>
                        <a:latin typeface="Times New Roman" pitchFamily="18" charset="0"/>
                        <a:ea typeface="Calibri"/>
                        <a:cs typeface="Times New Roman" pitchFamily="18" charset="0"/>
                      </a:endParaRPr>
                    </a:p>
                  </a:txBody>
                  <a:tcPr marL="68580" marR="68580" marT="0" marB="0">
                    <a:lnL>
                      <a:noFill/>
                    </a:lnL>
                    <a:lnR>
                      <a:noFill/>
                    </a:lnR>
                    <a:lnT>
                      <a:noFill/>
                    </a:lnT>
                    <a:lnB>
                      <a:noFill/>
                    </a:lnB>
                  </a:tcPr>
                </a:tc>
                <a:tc>
                  <a:txBody>
                    <a:bodyPr/>
                    <a:lstStyle/>
                    <a:p>
                      <a:pPr marL="540385" algn="ctr">
                        <a:spcAft>
                          <a:spcPts val="0"/>
                        </a:spcAft>
                      </a:pPr>
                      <a:r>
                        <a:rPr lang="uk-UA" sz="2400" dirty="0">
                          <a:solidFill>
                            <a:srgbClr val="31849B"/>
                          </a:solidFill>
                          <a:latin typeface="Times New Roman" pitchFamily="18" charset="0"/>
                          <a:ea typeface="Calibri"/>
                          <a:cs typeface="Times New Roman" pitchFamily="18" charset="0"/>
                        </a:rPr>
                        <a:t>16 000,00</a:t>
                      </a:r>
                    </a:p>
                  </a:txBody>
                  <a:tcPr marL="68580" marR="68580" marT="0" marB="0">
                    <a:lnL>
                      <a:noFill/>
                    </a:lnL>
                    <a:lnR>
                      <a:noFill/>
                    </a:lnR>
                    <a:lnT>
                      <a:noFill/>
                    </a:lnT>
                    <a:lnB>
                      <a:noFill/>
                    </a:lnB>
                  </a:tcPr>
                </a:tc>
              </a:tr>
              <a:tr h="289524">
                <a:tc>
                  <a:txBody>
                    <a:bodyPr/>
                    <a:lstStyle/>
                    <a:p>
                      <a:pPr marL="540385" algn="ctr">
                        <a:spcAft>
                          <a:spcPts val="0"/>
                        </a:spcAft>
                      </a:pPr>
                      <a:r>
                        <a:rPr lang="uk-UA" sz="2400" b="1">
                          <a:solidFill>
                            <a:srgbClr val="31849B"/>
                          </a:solidFill>
                          <a:latin typeface="Times New Roman" pitchFamily="18" charset="0"/>
                          <a:ea typeface="Calibri"/>
                          <a:cs typeface="Times New Roman" pitchFamily="18" charset="0"/>
                        </a:rPr>
                        <a:t>Смаль М.А.</a:t>
                      </a:r>
                      <a:endParaRPr lang="uk-UA" sz="2400">
                        <a:solidFill>
                          <a:srgbClr val="31849B"/>
                        </a:solidFill>
                        <a:latin typeface="Times New Roman" pitchFamily="18" charset="0"/>
                        <a:ea typeface="Calibri"/>
                        <a:cs typeface="Times New Roman" pitchFamily="18" charset="0"/>
                      </a:endParaRPr>
                    </a:p>
                  </a:txBody>
                  <a:tcPr marL="68580" marR="68580" marT="0" marB="0">
                    <a:lnL>
                      <a:noFill/>
                    </a:lnL>
                    <a:lnR>
                      <a:noFill/>
                    </a:lnR>
                    <a:lnT>
                      <a:noFill/>
                    </a:lnT>
                    <a:lnB>
                      <a:noFill/>
                    </a:lnB>
                    <a:solidFill>
                      <a:srgbClr val="D2EAF1"/>
                    </a:solidFill>
                  </a:tcPr>
                </a:tc>
                <a:tc>
                  <a:txBody>
                    <a:bodyPr/>
                    <a:lstStyle/>
                    <a:p>
                      <a:pPr marL="540385" algn="ctr">
                        <a:spcAft>
                          <a:spcPts val="0"/>
                        </a:spcAft>
                      </a:pPr>
                      <a:r>
                        <a:rPr lang="uk-UA" sz="2400" dirty="0">
                          <a:solidFill>
                            <a:srgbClr val="31849B"/>
                          </a:solidFill>
                          <a:latin typeface="Times New Roman" pitchFamily="18" charset="0"/>
                          <a:ea typeface="Calibri"/>
                          <a:cs typeface="Times New Roman" pitchFamily="18" charset="0"/>
                        </a:rPr>
                        <a:t>53 567,65</a:t>
                      </a:r>
                    </a:p>
                  </a:txBody>
                  <a:tcPr marL="68580" marR="68580" marT="0" marB="0">
                    <a:lnL>
                      <a:noFill/>
                    </a:lnL>
                    <a:lnR>
                      <a:noFill/>
                    </a:lnR>
                    <a:lnT>
                      <a:noFill/>
                    </a:lnT>
                    <a:lnB>
                      <a:noFill/>
                    </a:lnB>
                    <a:solidFill>
                      <a:srgbClr val="D2EAF1"/>
                    </a:solidFill>
                  </a:tcPr>
                </a:tc>
              </a:tr>
              <a:tr h="289524">
                <a:tc>
                  <a:txBody>
                    <a:bodyPr/>
                    <a:lstStyle/>
                    <a:p>
                      <a:pPr marL="540385" algn="ctr">
                        <a:spcAft>
                          <a:spcPts val="0"/>
                        </a:spcAft>
                      </a:pPr>
                      <a:r>
                        <a:rPr lang="uk-UA" sz="2400" b="1">
                          <a:solidFill>
                            <a:srgbClr val="31849B"/>
                          </a:solidFill>
                          <a:latin typeface="Times New Roman" pitchFamily="18" charset="0"/>
                          <a:ea typeface="Calibri"/>
                          <a:cs typeface="Times New Roman" pitchFamily="18" charset="0"/>
                        </a:rPr>
                        <a:t>Мартиненко А.О.</a:t>
                      </a:r>
                      <a:endParaRPr lang="uk-UA" sz="2400">
                        <a:solidFill>
                          <a:srgbClr val="31849B"/>
                        </a:solidFill>
                        <a:latin typeface="Times New Roman" pitchFamily="18" charset="0"/>
                        <a:ea typeface="Calibri"/>
                        <a:cs typeface="Times New Roman" pitchFamily="18" charset="0"/>
                      </a:endParaRPr>
                    </a:p>
                  </a:txBody>
                  <a:tcPr marL="68580" marR="68580" marT="0" marB="0">
                    <a:lnL>
                      <a:noFill/>
                    </a:lnL>
                    <a:lnR>
                      <a:noFill/>
                    </a:lnR>
                    <a:lnT>
                      <a:noFill/>
                    </a:lnT>
                    <a:lnB>
                      <a:noFill/>
                    </a:lnB>
                  </a:tcPr>
                </a:tc>
                <a:tc>
                  <a:txBody>
                    <a:bodyPr/>
                    <a:lstStyle/>
                    <a:p>
                      <a:pPr marL="540385" algn="ctr">
                        <a:spcAft>
                          <a:spcPts val="0"/>
                        </a:spcAft>
                      </a:pPr>
                      <a:r>
                        <a:rPr lang="uk-UA" sz="2400" dirty="0">
                          <a:solidFill>
                            <a:srgbClr val="31849B"/>
                          </a:solidFill>
                          <a:latin typeface="Times New Roman" pitchFamily="18" charset="0"/>
                          <a:ea typeface="Calibri"/>
                          <a:cs typeface="Times New Roman" pitchFamily="18" charset="0"/>
                        </a:rPr>
                        <a:t>1 098,50</a:t>
                      </a:r>
                    </a:p>
                  </a:txBody>
                  <a:tcPr marL="68580" marR="68580" marT="0" marB="0">
                    <a:lnL>
                      <a:noFill/>
                    </a:lnL>
                    <a:lnR>
                      <a:noFill/>
                    </a:lnR>
                    <a:lnT>
                      <a:noFill/>
                    </a:lnT>
                    <a:lnB>
                      <a:noFill/>
                    </a:lnB>
                  </a:tcPr>
                </a:tc>
              </a:tr>
              <a:tr h="289524">
                <a:tc>
                  <a:txBody>
                    <a:bodyPr/>
                    <a:lstStyle/>
                    <a:p>
                      <a:pPr marL="540385" algn="ctr">
                        <a:spcAft>
                          <a:spcPts val="0"/>
                        </a:spcAft>
                      </a:pPr>
                      <a:r>
                        <a:rPr lang="uk-UA" sz="2400" b="1">
                          <a:solidFill>
                            <a:srgbClr val="31849B"/>
                          </a:solidFill>
                          <a:latin typeface="Times New Roman" pitchFamily="18" charset="0"/>
                          <a:ea typeface="Calibri"/>
                          <a:cs typeface="Times New Roman" pitchFamily="18" charset="0"/>
                        </a:rPr>
                        <a:t>Гапоненко О.П.</a:t>
                      </a:r>
                      <a:endParaRPr lang="uk-UA" sz="2400">
                        <a:solidFill>
                          <a:srgbClr val="31849B"/>
                        </a:solidFill>
                        <a:latin typeface="Times New Roman" pitchFamily="18" charset="0"/>
                        <a:ea typeface="Calibri"/>
                        <a:cs typeface="Times New Roman" pitchFamily="18" charset="0"/>
                      </a:endParaRPr>
                    </a:p>
                  </a:txBody>
                  <a:tcPr marL="68580" marR="68580" marT="0" marB="0">
                    <a:lnL>
                      <a:noFill/>
                    </a:lnL>
                    <a:lnR>
                      <a:noFill/>
                    </a:lnR>
                    <a:lnT>
                      <a:noFill/>
                    </a:lnT>
                    <a:lnB>
                      <a:noFill/>
                    </a:lnB>
                    <a:solidFill>
                      <a:srgbClr val="D2EAF1"/>
                    </a:solidFill>
                  </a:tcPr>
                </a:tc>
                <a:tc>
                  <a:txBody>
                    <a:bodyPr/>
                    <a:lstStyle/>
                    <a:p>
                      <a:pPr marL="540385" algn="ctr">
                        <a:spcAft>
                          <a:spcPts val="0"/>
                        </a:spcAft>
                      </a:pPr>
                      <a:r>
                        <a:rPr lang="uk-UA" sz="2400" dirty="0">
                          <a:solidFill>
                            <a:srgbClr val="31849B"/>
                          </a:solidFill>
                          <a:latin typeface="Times New Roman" pitchFamily="18" charset="0"/>
                          <a:ea typeface="Calibri"/>
                          <a:cs typeface="Times New Roman" pitchFamily="18" charset="0"/>
                        </a:rPr>
                        <a:t>12 094,29</a:t>
                      </a:r>
                    </a:p>
                  </a:txBody>
                  <a:tcPr marL="68580" marR="68580" marT="0" marB="0">
                    <a:lnL>
                      <a:noFill/>
                    </a:lnL>
                    <a:lnR>
                      <a:noFill/>
                    </a:lnR>
                    <a:lnT>
                      <a:noFill/>
                    </a:lnT>
                    <a:lnB>
                      <a:noFill/>
                    </a:lnB>
                    <a:solidFill>
                      <a:srgbClr val="D2EAF1"/>
                    </a:solidFill>
                  </a:tcPr>
                </a:tc>
              </a:tr>
              <a:tr h="289524">
                <a:tc>
                  <a:txBody>
                    <a:bodyPr/>
                    <a:lstStyle/>
                    <a:p>
                      <a:pPr marL="540385" algn="ctr">
                        <a:spcAft>
                          <a:spcPts val="0"/>
                        </a:spcAft>
                      </a:pPr>
                      <a:r>
                        <a:rPr lang="uk-UA" sz="2400" b="1">
                          <a:solidFill>
                            <a:srgbClr val="31849B"/>
                          </a:solidFill>
                          <a:latin typeface="Times New Roman" pitchFamily="18" charset="0"/>
                          <a:ea typeface="Calibri"/>
                          <a:cs typeface="Times New Roman" pitchFamily="18" charset="0"/>
                        </a:rPr>
                        <a:t>Лиходід П.В.</a:t>
                      </a:r>
                      <a:endParaRPr lang="uk-UA" sz="2400">
                        <a:solidFill>
                          <a:srgbClr val="31849B"/>
                        </a:solidFill>
                        <a:latin typeface="Times New Roman" pitchFamily="18" charset="0"/>
                        <a:ea typeface="Calibri"/>
                        <a:cs typeface="Times New Roman" pitchFamily="18" charset="0"/>
                      </a:endParaRPr>
                    </a:p>
                  </a:txBody>
                  <a:tcPr marL="68580" marR="68580" marT="0" marB="0">
                    <a:lnL>
                      <a:noFill/>
                    </a:lnL>
                    <a:lnR>
                      <a:noFill/>
                    </a:lnR>
                    <a:lnT>
                      <a:noFill/>
                    </a:lnT>
                    <a:lnB>
                      <a:noFill/>
                    </a:lnB>
                  </a:tcPr>
                </a:tc>
                <a:tc>
                  <a:txBody>
                    <a:bodyPr/>
                    <a:lstStyle/>
                    <a:p>
                      <a:pPr marL="540385" algn="ctr">
                        <a:spcAft>
                          <a:spcPts val="0"/>
                        </a:spcAft>
                      </a:pPr>
                      <a:r>
                        <a:rPr lang="uk-UA" sz="2400" dirty="0">
                          <a:solidFill>
                            <a:srgbClr val="31849B"/>
                          </a:solidFill>
                          <a:latin typeface="Times New Roman" pitchFamily="18" charset="0"/>
                          <a:ea typeface="Calibri"/>
                          <a:cs typeface="Times New Roman" pitchFamily="18" charset="0"/>
                        </a:rPr>
                        <a:t>23 742,78</a:t>
                      </a:r>
                    </a:p>
                  </a:txBody>
                  <a:tcPr marL="68580" marR="68580" marT="0" marB="0">
                    <a:lnL>
                      <a:noFill/>
                    </a:lnL>
                    <a:lnR>
                      <a:noFill/>
                    </a:lnR>
                    <a:lnT>
                      <a:noFill/>
                    </a:lnT>
                    <a:lnB>
                      <a:noFill/>
                    </a:lnB>
                  </a:tcPr>
                </a:tc>
              </a:tr>
              <a:tr h="289524">
                <a:tc>
                  <a:txBody>
                    <a:bodyPr/>
                    <a:lstStyle/>
                    <a:p>
                      <a:pPr marL="540385" algn="ctr">
                        <a:spcAft>
                          <a:spcPts val="0"/>
                        </a:spcAft>
                      </a:pPr>
                      <a:r>
                        <a:rPr lang="uk-UA" sz="2400" b="1">
                          <a:solidFill>
                            <a:srgbClr val="31849B"/>
                          </a:solidFill>
                          <a:latin typeface="Times New Roman" pitchFamily="18" charset="0"/>
                          <a:ea typeface="Calibri"/>
                          <a:cs typeface="Times New Roman" pitchFamily="18" charset="0"/>
                        </a:rPr>
                        <a:t>Верещака І.М.</a:t>
                      </a:r>
                      <a:endParaRPr lang="uk-UA" sz="2400">
                        <a:solidFill>
                          <a:srgbClr val="31849B"/>
                        </a:solidFill>
                        <a:latin typeface="Times New Roman" pitchFamily="18" charset="0"/>
                        <a:ea typeface="Calibri"/>
                        <a:cs typeface="Times New Roman" pitchFamily="18" charset="0"/>
                      </a:endParaRPr>
                    </a:p>
                  </a:txBody>
                  <a:tcPr marL="68580" marR="68580" marT="0" marB="0">
                    <a:lnL>
                      <a:noFill/>
                    </a:lnL>
                    <a:lnR>
                      <a:noFill/>
                    </a:lnR>
                    <a:lnT>
                      <a:noFill/>
                    </a:lnT>
                    <a:lnB w="12700" cap="flat" cmpd="sng" algn="ctr">
                      <a:solidFill>
                        <a:srgbClr val="4BACC6"/>
                      </a:solidFill>
                      <a:prstDash val="solid"/>
                      <a:round/>
                      <a:headEnd type="none" w="med" len="med"/>
                      <a:tailEnd type="none" w="med" len="med"/>
                    </a:lnB>
                    <a:solidFill>
                      <a:srgbClr val="D2EAF1"/>
                    </a:solidFill>
                  </a:tcPr>
                </a:tc>
                <a:tc>
                  <a:txBody>
                    <a:bodyPr/>
                    <a:lstStyle/>
                    <a:p>
                      <a:pPr marL="540385" algn="ctr">
                        <a:spcAft>
                          <a:spcPts val="0"/>
                        </a:spcAft>
                      </a:pPr>
                      <a:r>
                        <a:rPr lang="uk-UA" sz="2400" dirty="0">
                          <a:solidFill>
                            <a:srgbClr val="31849B"/>
                          </a:solidFill>
                          <a:latin typeface="Times New Roman" pitchFamily="18" charset="0"/>
                          <a:ea typeface="Calibri"/>
                          <a:cs typeface="Times New Roman" pitchFamily="18" charset="0"/>
                        </a:rPr>
                        <a:t>1989,36</a:t>
                      </a:r>
                    </a:p>
                  </a:txBody>
                  <a:tcPr marL="68580" marR="68580" marT="0" marB="0">
                    <a:lnL>
                      <a:noFill/>
                    </a:lnL>
                    <a:lnR>
                      <a:noFill/>
                    </a:lnR>
                    <a:lnT>
                      <a:noFill/>
                    </a:lnT>
                    <a:lnB w="12700" cap="flat" cmpd="sng" algn="ctr">
                      <a:solidFill>
                        <a:srgbClr val="4BACC6"/>
                      </a:solidFill>
                      <a:prstDash val="solid"/>
                      <a:round/>
                      <a:headEnd type="none" w="med" len="med"/>
                      <a:tailEnd type="none" w="med" len="med"/>
                    </a:lnB>
                    <a:solidFill>
                      <a:srgbClr val="D2EAF1"/>
                    </a:solidFill>
                  </a:tcPr>
                </a:tc>
              </a:tr>
            </a:tbl>
          </a:graphicData>
        </a:graphic>
      </p:graphicFrame>
      <p:sp>
        <p:nvSpPr>
          <p:cNvPr id="5" name="TextBox 4"/>
          <p:cNvSpPr txBox="1"/>
          <p:nvPr/>
        </p:nvSpPr>
        <p:spPr>
          <a:xfrm>
            <a:off x="3200400" y="6087291"/>
            <a:ext cx="3371436" cy="461665"/>
          </a:xfrm>
          <a:prstGeom prst="rect">
            <a:avLst/>
          </a:prstGeom>
          <a:noFill/>
        </p:spPr>
        <p:txBody>
          <a:bodyPr wrap="none" rtlCol="0">
            <a:spAutoFit/>
          </a:bodyPr>
          <a:lstStyle/>
          <a:p>
            <a:r>
              <a:rPr lang="uk-UA" sz="2400" b="1" i="1" u="sng" dirty="0" smtClean="0">
                <a:latin typeface="Times New Roman" pitchFamily="18" charset="0"/>
                <a:cs typeface="Times New Roman" pitchFamily="18" charset="0"/>
              </a:rPr>
              <a:t>Всього – 131 757,85 </a:t>
            </a:r>
            <a:r>
              <a:rPr lang="uk-UA" sz="2400" b="1" i="1" u="sng" dirty="0" err="1" smtClean="0">
                <a:latin typeface="Times New Roman" pitchFamily="18" charset="0"/>
                <a:cs typeface="Times New Roman" pitchFamily="18" charset="0"/>
              </a:rPr>
              <a:t>грн</a:t>
            </a:r>
            <a:r>
              <a:rPr lang="uk-UA" sz="2400" b="1" i="1" u="sng" dirty="0" smtClean="0">
                <a:latin typeface="Times New Roman" pitchFamily="18" charset="0"/>
                <a:cs typeface="Times New Roman" pitchFamily="18" charset="0"/>
              </a:rPr>
              <a:t> </a:t>
            </a:r>
            <a:endParaRPr lang="uk-UA" sz="2400" b="1" i="1" u="sng"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22070" y="235133"/>
          <a:ext cx="7289074" cy="6387733"/>
        </p:xfrm>
        <a:graphic>
          <a:graphicData uri="http://schemas.openxmlformats.org/drawingml/2006/table">
            <a:tbl>
              <a:tblPr/>
              <a:tblGrid>
                <a:gridCol w="4353917"/>
                <a:gridCol w="2935157"/>
              </a:tblGrid>
              <a:tr h="375749">
                <a:tc>
                  <a:txBody>
                    <a:bodyPr/>
                    <a:lstStyle/>
                    <a:p>
                      <a:pPr marL="540385" algn="ctr">
                        <a:spcAft>
                          <a:spcPts val="0"/>
                        </a:spcAft>
                      </a:pPr>
                      <a:r>
                        <a:rPr lang="uk-UA" sz="2000" b="1" dirty="0">
                          <a:latin typeface="Times New Roman" pitchFamily="18" charset="0"/>
                          <a:ea typeface="Times New Roman"/>
                          <a:cs typeface="Times New Roman" pitchFamily="18" charset="0"/>
                        </a:rPr>
                        <a:t>Тур О.І.</a:t>
                      </a:r>
                      <a:endParaRPr lang="uk-UA" sz="2000" dirty="0">
                        <a:latin typeface="Times New Roman" pitchFamily="18" charset="0"/>
                        <a:ea typeface="Calibri"/>
                        <a:cs typeface="Times New Roman"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a:txBody>
                    <a:bodyPr/>
                    <a:lstStyle/>
                    <a:p>
                      <a:pPr marL="540385" algn="ctr">
                        <a:spcAft>
                          <a:spcPts val="0"/>
                        </a:spcAft>
                      </a:pPr>
                      <a:r>
                        <a:rPr lang="uk-UA" sz="2000">
                          <a:latin typeface="Times New Roman" pitchFamily="18" charset="0"/>
                          <a:ea typeface="Times New Roman"/>
                          <a:cs typeface="Times New Roman" pitchFamily="18" charset="0"/>
                        </a:rPr>
                        <a:t>2 313,08</a:t>
                      </a:r>
                      <a:endParaRPr lang="uk-UA" sz="2000">
                        <a:latin typeface="Times New Roman" pitchFamily="18" charset="0"/>
                        <a:ea typeface="Calibri"/>
                        <a:cs typeface="Times New Roman"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r>
              <a:tr h="375749">
                <a:tc>
                  <a:txBody>
                    <a:bodyPr/>
                    <a:lstStyle/>
                    <a:p>
                      <a:pPr marL="540385" algn="ctr">
                        <a:spcAft>
                          <a:spcPts val="0"/>
                        </a:spcAft>
                      </a:pPr>
                      <a:r>
                        <a:rPr lang="uk-UA" sz="2000" b="1">
                          <a:latin typeface="Times New Roman" pitchFamily="18" charset="0"/>
                          <a:ea typeface="Times New Roman"/>
                          <a:cs typeface="Times New Roman" pitchFamily="18" charset="0"/>
                        </a:rPr>
                        <a:t>Гапоненко О.П.</a:t>
                      </a:r>
                      <a:endParaRPr lang="uk-UA" sz="2000">
                        <a:latin typeface="Times New Roman" pitchFamily="18" charset="0"/>
                        <a:ea typeface="Calibri"/>
                        <a:cs typeface="Times New Roman"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540385" algn="ctr">
                        <a:spcAft>
                          <a:spcPts val="0"/>
                        </a:spcAft>
                      </a:pPr>
                      <a:r>
                        <a:rPr lang="uk-UA" sz="2000" dirty="0">
                          <a:latin typeface="Times New Roman" pitchFamily="18" charset="0"/>
                          <a:ea typeface="Calibri"/>
                          <a:cs typeface="Times New Roman" pitchFamily="18" charset="0"/>
                        </a:rPr>
                        <a:t>2 522,40</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375749">
                <a:tc>
                  <a:txBody>
                    <a:bodyPr/>
                    <a:lstStyle/>
                    <a:p>
                      <a:pPr marL="540385" algn="ctr">
                        <a:spcAft>
                          <a:spcPts val="0"/>
                        </a:spcAft>
                      </a:pPr>
                      <a:r>
                        <a:rPr lang="uk-UA" sz="2000" b="1">
                          <a:latin typeface="Times New Roman" pitchFamily="18" charset="0"/>
                          <a:ea typeface="Times New Roman"/>
                          <a:cs typeface="Times New Roman" pitchFamily="18" charset="0"/>
                        </a:rPr>
                        <a:t>Мартиненко А.О.</a:t>
                      </a:r>
                      <a:endParaRPr lang="uk-UA" sz="2000">
                        <a:latin typeface="Times New Roman" pitchFamily="18" charset="0"/>
                        <a:ea typeface="Calibri"/>
                        <a:cs typeface="Times New Roman"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540385" algn="ctr">
                        <a:spcAft>
                          <a:spcPts val="0"/>
                        </a:spcAft>
                      </a:pPr>
                      <a:r>
                        <a:rPr lang="uk-UA" sz="2000" dirty="0">
                          <a:latin typeface="Times New Roman" pitchFamily="18" charset="0"/>
                          <a:ea typeface="Calibri"/>
                          <a:cs typeface="Times New Roman" pitchFamily="18" charset="0"/>
                        </a:rPr>
                        <a:t>11 550,20</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75749">
                <a:tc>
                  <a:txBody>
                    <a:bodyPr/>
                    <a:lstStyle/>
                    <a:p>
                      <a:pPr marL="540385" algn="ctr">
                        <a:spcAft>
                          <a:spcPts val="0"/>
                        </a:spcAft>
                      </a:pPr>
                      <a:r>
                        <a:rPr lang="uk-UA" sz="2000" b="1">
                          <a:latin typeface="Times New Roman" pitchFamily="18" charset="0"/>
                          <a:ea typeface="Times New Roman"/>
                          <a:cs typeface="Times New Roman" pitchFamily="18" charset="0"/>
                        </a:rPr>
                        <a:t>Мормуль Л.А.</a:t>
                      </a:r>
                      <a:endParaRPr lang="uk-UA" sz="2000">
                        <a:latin typeface="Times New Roman" pitchFamily="18" charset="0"/>
                        <a:ea typeface="Calibri"/>
                        <a:cs typeface="Times New Roman"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540385" algn="ctr">
                        <a:spcAft>
                          <a:spcPts val="0"/>
                        </a:spcAft>
                      </a:pPr>
                      <a:r>
                        <a:rPr lang="uk-UA" sz="2000" dirty="0">
                          <a:latin typeface="Times New Roman" pitchFamily="18" charset="0"/>
                          <a:ea typeface="Calibri"/>
                          <a:cs typeface="Times New Roman" pitchFamily="18" charset="0"/>
                        </a:rPr>
                        <a:t>4 567,80</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375749">
                <a:tc>
                  <a:txBody>
                    <a:bodyPr/>
                    <a:lstStyle/>
                    <a:p>
                      <a:pPr marL="540385" algn="ctr">
                        <a:spcAft>
                          <a:spcPts val="0"/>
                        </a:spcAft>
                      </a:pPr>
                      <a:r>
                        <a:rPr lang="uk-UA" sz="2000" b="1">
                          <a:latin typeface="Times New Roman" pitchFamily="18" charset="0"/>
                          <a:ea typeface="Times New Roman"/>
                          <a:cs typeface="Times New Roman" pitchFamily="18" charset="0"/>
                        </a:rPr>
                        <a:t>Радько О.А.</a:t>
                      </a:r>
                      <a:endParaRPr lang="uk-UA" sz="2000">
                        <a:latin typeface="Times New Roman" pitchFamily="18" charset="0"/>
                        <a:ea typeface="Calibri"/>
                        <a:cs typeface="Times New Roman"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540385" algn="ctr">
                        <a:spcAft>
                          <a:spcPts val="0"/>
                        </a:spcAft>
                      </a:pPr>
                      <a:r>
                        <a:rPr lang="uk-UA" sz="2000" dirty="0">
                          <a:latin typeface="Times New Roman" pitchFamily="18" charset="0"/>
                          <a:ea typeface="Calibri"/>
                          <a:cs typeface="Times New Roman" pitchFamily="18" charset="0"/>
                        </a:rPr>
                        <a:t>9 615,00</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75749">
                <a:tc>
                  <a:txBody>
                    <a:bodyPr/>
                    <a:lstStyle/>
                    <a:p>
                      <a:pPr marL="540385" algn="ctr">
                        <a:spcAft>
                          <a:spcPts val="0"/>
                        </a:spcAft>
                      </a:pPr>
                      <a:r>
                        <a:rPr lang="uk-UA" sz="2000" b="1">
                          <a:latin typeface="Times New Roman" pitchFamily="18" charset="0"/>
                          <a:ea typeface="Times New Roman"/>
                          <a:cs typeface="Times New Roman" pitchFamily="18" charset="0"/>
                        </a:rPr>
                        <a:t>Коркішко Н.І.</a:t>
                      </a:r>
                      <a:endParaRPr lang="uk-UA" sz="2000">
                        <a:latin typeface="Times New Roman" pitchFamily="18" charset="0"/>
                        <a:ea typeface="Calibri"/>
                        <a:cs typeface="Times New Roman"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540385" algn="ctr">
                        <a:spcAft>
                          <a:spcPts val="0"/>
                        </a:spcAft>
                      </a:pPr>
                      <a:r>
                        <a:rPr lang="uk-UA" sz="2000" dirty="0">
                          <a:latin typeface="Times New Roman" pitchFamily="18" charset="0"/>
                          <a:ea typeface="Calibri"/>
                          <a:cs typeface="Times New Roman" pitchFamily="18" charset="0"/>
                        </a:rPr>
                        <a:t>11 340,00</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375749">
                <a:tc>
                  <a:txBody>
                    <a:bodyPr/>
                    <a:lstStyle/>
                    <a:p>
                      <a:pPr marL="540385" algn="ctr">
                        <a:spcAft>
                          <a:spcPts val="0"/>
                        </a:spcAft>
                      </a:pPr>
                      <a:r>
                        <a:rPr lang="uk-UA" sz="2000" b="1">
                          <a:latin typeface="Times New Roman" pitchFamily="18" charset="0"/>
                          <a:ea typeface="Times New Roman"/>
                          <a:cs typeface="Times New Roman" pitchFamily="18" charset="0"/>
                        </a:rPr>
                        <a:t>Приходько Л.В.</a:t>
                      </a:r>
                      <a:endParaRPr lang="uk-UA" sz="2000">
                        <a:latin typeface="Times New Roman" pitchFamily="18" charset="0"/>
                        <a:ea typeface="Calibri"/>
                        <a:cs typeface="Times New Roman"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540385" algn="ctr">
                        <a:spcAft>
                          <a:spcPts val="0"/>
                        </a:spcAft>
                      </a:pPr>
                      <a:r>
                        <a:rPr lang="uk-UA" sz="2000" dirty="0">
                          <a:latin typeface="Times New Roman" pitchFamily="18" charset="0"/>
                          <a:ea typeface="Calibri"/>
                          <a:cs typeface="Times New Roman" pitchFamily="18" charset="0"/>
                        </a:rPr>
                        <a:t>12 279,80</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75749">
                <a:tc>
                  <a:txBody>
                    <a:bodyPr/>
                    <a:lstStyle/>
                    <a:p>
                      <a:pPr marL="540385" algn="ctr">
                        <a:spcAft>
                          <a:spcPts val="0"/>
                        </a:spcAft>
                      </a:pPr>
                      <a:r>
                        <a:rPr lang="uk-UA" sz="2000" b="1">
                          <a:latin typeface="Times New Roman" pitchFamily="18" charset="0"/>
                          <a:ea typeface="Times New Roman"/>
                          <a:cs typeface="Times New Roman" pitchFamily="18" charset="0"/>
                        </a:rPr>
                        <a:t>Кіндрашина Л.В.</a:t>
                      </a:r>
                      <a:endParaRPr lang="uk-UA" sz="2000">
                        <a:latin typeface="Times New Roman" pitchFamily="18" charset="0"/>
                        <a:ea typeface="Calibri"/>
                        <a:cs typeface="Times New Roman"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540385" algn="ctr">
                        <a:spcAft>
                          <a:spcPts val="0"/>
                        </a:spcAft>
                      </a:pPr>
                      <a:r>
                        <a:rPr lang="uk-UA" sz="2000" dirty="0">
                          <a:latin typeface="Times New Roman" pitchFamily="18" charset="0"/>
                          <a:ea typeface="Calibri"/>
                          <a:cs typeface="Times New Roman" pitchFamily="18" charset="0"/>
                        </a:rPr>
                        <a:t>11 335,20</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375749">
                <a:tc>
                  <a:txBody>
                    <a:bodyPr/>
                    <a:lstStyle/>
                    <a:p>
                      <a:pPr marL="540385" algn="ctr">
                        <a:spcAft>
                          <a:spcPts val="0"/>
                        </a:spcAft>
                      </a:pPr>
                      <a:r>
                        <a:rPr lang="uk-UA" sz="2000" b="1">
                          <a:latin typeface="Times New Roman" pitchFamily="18" charset="0"/>
                          <a:ea typeface="Times New Roman"/>
                          <a:cs typeface="Times New Roman" pitchFamily="18" charset="0"/>
                        </a:rPr>
                        <a:t>Поваляєва І.В.</a:t>
                      </a:r>
                      <a:endParaRPr lang="uk-UA" sz="2000">
                        <a:latin typeface="Times New Roman" pitchFamily="18" charset="0"/>
                        <a:ea typeface="Calibri"/>
                        <a:cs typeface="Times New Roman"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540385" algn="ctr">
                        <a:spcAft>
                          <a:spcPts val="0"/>
                        </a:spcAft>
                      </a:pPr>
                      <a:r>
                        <a:rPr lang="uk-UA" sz="2000" dirty="0">
                          <a:latin typeface="Times New Roman" pitchFamily="18" charset="0"/>
                          <a:ea typeface="Calibri"/>
                          <a:cs typeface="Times New Roman" pitchFamily="18" charset="0"/>
                        </a:rPr>
                        <a:t>10 390,60</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75749">
                <a:tc>
                  <a:txBody>
                    <a:bodyPr/>
                    <a:lstStyle/>
                    <a:p>
                      <a:pPr marL="540385" algn="ctr">
                        <a:spcAft>
                          <a:spcPts val="0"/>
                        </a:spcAft>
                      </a:pPr>
                      <a:r>
                        <a:rPr lang="uk-UA" sz="2000" b="1">
                          <a:latin typeface="Times New Roman" pitchFamily="18" charset="0"/>
                          <a:ea typeface="Times New Roman"/>
                          <a:cs typeface="Times New Roman" pitchFamily="18" charset="0"/>
                        </a:rPr>
                        <a:t>Смаль М.А.</a:t>
                      </a:r>
                      <a:endParaRPr lang="uk-UA" sz="2000">
                        <a:latin typeface="Times New Roman" pitchFamily="18" charset="0"/>
                        <a:ea typeface="Calibri"/>
                        <a:cs typeface="Times New Roman"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540385" algn="ctr">
                        <a:spcAft>
                          <a:spcPts val="0"/>
                        </a:spcAft>
                      </a:pPr>
                      <a:r>
                        <a:rPr lang="uk-UA" sz="2000" dirty="0">
                          <a:latin typeface="Times New Roman" pitchFamily="18" charset="0"/>
                          <a:ea typeface="Calibri"/>
                          <a:cs typeface="Times New Roman" pitchFamily="18" charset="0"/>
                        </a:rPr>
                        <a:t>59 917,80</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375749">
                <a:tc>
                  <a:txBody>
                    <a:bodyPr/>
                    <a:lstStyle/>
                    <a:p>
                      <a:pPr marL="540385" algn="ctr">
                        <a:spcAft>
                          <a:spcPts val="0"/>
                        </a:spcAft>
                      </a:pPr>
                      <a:r>
                        <a:rPr lang="uk-UA" sz="2000" b="1">
                          <a:latin typeface="Times New Roman" pitchFamily="18" charset="0"/>
                          <a:ea typeface="Times New Roman"/>
                          <a:cs typeface="Times New Roman" pitchFamily="18" charset="0"/>
                        </a:rPr>
                        <a:t>Верещака І.М.</a:t>
                      </a:r>
                      <a:endParaRPr lang="uk-UA" sz="2000">
                        <a:latin typeface="Times New Roman" pitchFamily="18" charset="0"/>
                        <a:ea typeface="Calibri"/>
                        <a:cs typeface="Times New Roman"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540385" algn="ctr">
                        <a:spcAft>
                          <a:spcPts val="0"/>
                        </a:spcAft>
                      </a:pPr>
                      <a:r>
                        <a:rPr lang="uk-UA" sz="2000" dirty="0">
                          <a:latin typeface="Times New Roman" pitchFamily="18" charset="0"/>
                          <a:ea typeface="Calibri"/>
                          <a:cs typeface="Times New Roman" pitchFamily="18" charset="0"/>
                        </a:rPr>
                        <a:t>11 257,20</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75749">
                <a:tc>
                  <a:txBody>
                    <a:bodyPr/>
                    <a:lstStyle/>
                    <a:p>
                      <a:pPr marL="540385" algn="ctr">
                        <a:spcAft>
                          <a:spcPts val="0"/>
                        </a:spcAft>
                      </a:pPr>
                      <a:r>
                        <a:rPr lang="uk-UA" sz="2000" b="1">
                          <a:latin typeface="Times New Roman" pitchFamily="18" charset="0"/>
                          <a:ea typeface="Times New Roman"/>
                          <a:cs typeface="Times New Roman" pitchFamily="18" charset="0"/>
                        </a:rPr>
                        <a:t>Верещака Л.М.</a:t>
                      </a:r>
                      <a:endParaRPr lang="uk-UA" sz="2000">
                        <a:latin typeface="Times New Roman" pitchFamily="18" charset="0"/>
                        <a:ea typeface="Calibri"/>
                        <a:cs typeface="Times New Roman"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540385" algn="ctr">
                        <a:spcAft>
                          <a:spcPts val="0"/>
                        </a:spcAft>
                      </a:pPr>
                      <a:r>
                        <a:rPr lang="uk-UA" sz="2000" dirty="0">
                          <a:latin typeface="Times New Roman" pitchFamily="18" charset="0"/>
                          <a:ea typeface="Calibri"/>
                          <a:cs typeface="Times New Roman" pitchFamily="18" charset="0"/>
                        </a:rPr>
                        <a:t>25 200,00</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375749">
                <a:tc>
                  <a:txBody>
                    <a:bodyPr/>
                    <a:lstStyle/>
                    <a:p>
                      <a:pPr marL="540385" algn="ctr">
                        <a:spcAft>
                          <a:spcPts val="0"/>
                        </a:spcAft>
                      </a:pPr>
                      <a:r>
                        <a:rPr lang="uk-UA" sz="2000" b="1">
                          <a:latin typeface="Times New Roman" pitchFamily="18" charset="0"/>
                          <a:ea typeface="Times New Roman"/>
                          <a:cs typeface="Times New Roman" pitchFamily="18" charset="0"/>
                        </a:rPr>
                        <a:t>Лобода С.В.</a:t>
                      </a:r>
                      <a:endParaRPr lang="uk-UA" sz="2000">
                        <a:latin typeface="Times New Roman" pitchFamily="18" charset="0"/>
                        <a:ea typeface="Calibri"/>
                        <a:cs typeface="Times New Roman"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540385" algn="ctr">
                        <a:spcAft>
                          <a:spcPts val="0"/>
                        </a:spcAft>
                      </a:pPr>
                      <a:r>
                        <a:rPr lang="uk-UA" sz="2000" dirty="0">
                          <a:latin typeface="Times New Roman" pitchFamily="18" charset="0"/>
                          <a:ea typeface="Calibri"/>
                          <a:cs typeface="Times New Roman" pitchFamily="18" charset="0"/>
                        </a:rPr>
                        <a:t>7 635,00</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75749">
                <a:tc>
                  <a:txBody>
                    <a:bodyPr/>
                    <a:lstStyle/>
                    <a:p>
                      <a:pPr marL="540385" algn="ctr">
                        <a:spcAft>
                          <a:spcPts val="0"/>
                        </a:spcAft>
                      </a:pPr>
                      <a:r>
                        <a:rPr lang="uk-UA" sz="2000" b="1">
                          <a:latin typeface="Times New Roman" pitchFamily="18" charset="0"/>
                          <a:ea typeface="Times New Roman"/>
                          <a:cs typeface="Times New Roman" pitchFamily="18" charset="0"/>
                        </a:rPr>
                        <a:t>Смаль М. С.</a:t>
                      </a:r>
                      <a:endParaRPr lang="uk-UA" sz="2000">
                        <a:latin typeface="Times New Roman" pitchFamily="18" charset="0"/>
                        <a:ea typeface="Calibri"/>
                        <a:cs typeface="Times New Roman"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540385" algn="ctr">
                        <a:spcAft>
                          <a:spcPts val="0"/>
                        </a:spcAft>
                      </a:pPr>
                      <a:r>
                        <a:rPr lang="uk-UA" sz="2000" dirty="0">
                          <a:latin typeface="Times New Roman" pitchFamily="18" charset="0"/>
                          <a:ea typeface="Calibri"/>
                          <a:cs typeface="Times New Roman" pitchFamily="18" charset="0"/>
                        </a:rPr>
                        <a:t>14 024,19</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375749">
                <a:tc>
                  <a:txBody>
                    <a:bodyPr/>
                    <a:lstStyle/>
                    <a:p>
                      <a:pPr marL="540385" algn="ctr">
                        <a:spcAft>
                          <a:spcPts val="0"/>
                        </a:spcAft>
                      </a:pPr>
                      <a:r>
                        <a:rPr lang="uk-UA" sz="2000" b="1">
                          <a:latin typeface="Times New Roman" pitchFamily="18" charset="0"/>
                          <a:ea typeface="Times New Roman"/>
                          <a:cs typeface="Times New Roman" pitchFamily="18" charset="0"/>
                        </a:rPr>
                        <a:t>Смаль О.О.</a:t>
                      </a:r>
                      <a:endParaRPr lang="uk-UA" sz="2000">
                        <a:latin typeface="Times New Roman" pitchFamily="18" charset="0"/>
                        <a:ea typeface="Calibri"/>
                        <a:cs typeface="Times New Roman"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540385" algn="ctr">
                        <a:spcAft>
                          <a:spcPts val="0"/>
                        </a:spcAft>
                      </a:pPr>
                      <a:r>
                        <a:rPr lang="uk-UA" sz="2000" dirty="0">
                          <a:latin typeface="Times New Roman" pitchFamily="18" charset="0"/>
                          <a:ea typeface="Calibri"/>
                          <a:cs typeface="Times New Roman" pitchFamily="18" charset="0"/>
                        </a:rPr>
                        <a:t>115 548,12</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75749">
                <a:tc>
                  <a:txBody>
                    <a:bodyPr/>
                    <a:lstStyle/>
                    <a:p>
                      <a:pPr marL="540385" algn="ctr">
                        <a:spcAft>
                          <a:spcPts val="0"/>
                        </a:spcAft>
                      </a:pPr>
                      <a:r>
                        <a:rPr lang="uk-UA" sz="2000" b="1">
                          <a:latin typeface="Times New Roman" pitchFamily="18" charset="0"/>
                          <a:ea typeface="Times New Roman"/>
                          <a:cs typeface="Times New Roman" pitchFamily="18" charset="0"/>
                        </a:rPr>
                        <a:t>Лиходід В.П.</a:t>
                      </a:r>
                      <a:endParaRPr lang="uk-UA" sz="2000">
                        <a:latin typeface="Times New Roman" pitchFamily="18" charset="0"/>
                        <a:ea typeface="Calibri"/>
                        <a:cs typeface="Times New Roman"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540385" algn="ctr">
                        <a:spcAft>
                          <a:spcPts val="0"/>
                        </a:spcAft>
                      </a:pPr>
                      <a:r>
                        <a:rPr lang="uk-UA" sz="2000" dirty="0">
                          <a:latin typeface="Times New Roman" pitchFamily="18" charset="0"/>
                          <a:ea typeface="Calibri"/>
                          <a:cs typeface="Times New Roman" pitchFamily="18" charset="0"/>
                        </a:rPr>
                        <a:t>9 957,00</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375749">
                <a:tc>
                  <a:txBody>
                    <a:bodyPr/>
                    <a:lstStyle/>
                    <a:p>
                      <a:pPr marL="540385" algn="ctr">
                        <a:spcAft>
                          <a:spcPts val="0"/>
                        </a:spcAft>
                      </a:pPr>
                      <a:r>
                        <a:rPr lang="uk-UA" sz="2000" b="1">
                          <a:latin typeface="Times New Roman" pitchFamily="18" charset="0"/>
                          <a:ea typeface="Times New Roman"/>
                          <a:cs typeface="Times New Roman" pitchFamily="18" charset="0"/>
                        </a:rPr>
                        <a:t>Смаль Л.М.</a:t>
                      </a:r>
                      <a:endParaRPr lang="uk-UA" sz="2000">
                        <a:latin typeface="Times New Roman" pitchFamily="18" charset="0"/>
                        <a:ea typeface="Calibri"/>
                        <a:cs typeface="Times New Roman" pitchFamily="18" charset="0"/>
                      </a:endParaRP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540385" algn="ctr">
                        <a:spcAft>
                          <a:spcPts val="0"/>
                        </a:spcAft>
                      </a:pPr>
                      <a:r>
                        <a:rPr lang="uk-UA" sz="2000" dirty="0">
                          <a:latin typeface="Times New Roman" pitchFamily="18" charset="0"/>
                          <a:ea typeface="Calibri"/>
                          <a:cs typeface="Times New Roman" pitchFamily="18" charset="0"/>
                        </a:rPr>
                        <a:t>944,60</a:t>
                      </a:r>
                    </a:p>
                  </a:txBody>
                  <a:tcPr marL="68580" marR="68580"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
        <p:nvSpPr>
          <p:cNvPr id="3" name="TextBox 2"/>
          <p:cNvSpPr txBox="1"/>
          <p:nvPr/>
        </p:nvSpPr>
        <p:spPr>
          <a:xfrm>
            <a:off x="7524206" y="1724297"/>
            <a:ext cx="1619794" cy="1938992"/>
          </a:xfrm>
          <a:prstGeom prst="rect">
            <a:avLst/>
          </a:prstGeom>
          <a:solidFill>
            <a:schemeClr val="accent1">
              <a:lumMod val="40000"/>
              <a:lumOff val="60000"/>
            </a:schemeClr>
          </a:solidFill>
        </p:spPr>
        <p:txBody>
          <a:bodyPr wrap="square" rtlCol="0">
            <a:spAutoFit/>
          </a:bodyPr>
          <a:lstStyle/>
          <a:p>
            <a:r>
              <a:rPr lang="ru-RU" sz="2400" b="1" dirty="0" err="1" smtClean="0"/>
              <a:t>Єдиний</a:t>
            </a:r>
            <a:r>
              <a:rPr lang="ru-RU" sz="2400" b="1" dirty="0" smtClean="0"/>
              <a:t> </a:t>
            </a:r>
            <a:r>
              <a:rPr lang="ru-RU" sz="2400" b="1" dirty="0" err="1" smtClean="0"/>
              <a:t>податок</a:t>
            </a:r>
            <a:r>
              <a:rPr lang="ru-RU" sz="2400" b="1" dirty="0" smtClean="0"/>
              <a:t> </a:t>
            </a:r>
            <a:r>
              <a:rPr lang="ru-RU" sz="2400" b="1" dirty="0" err="1" smtClean="0"/>
              <a:t>з</a:t>
            </a:r>
            <a:r>
              <a:rPr lang="ru-RU" sz="2400" b="1" dirty="0" smtClean="0"/>
              <a:t> </a:t>
            </a:r>
            <a:r>
              <a:rPr lang="ru-RU" sz="2400" b="1" dirty="0" err="1" smtClean="0"/>
              <a:t>фізичних</a:t>
            </a:r>
            <a:r>
              <a:rPr lang="ru-RU" sz="2400" b="1" dirty="0" smtClean="0"/>
              <a:t> </a:t>
            </a:r>
            <a:r>
              <a:rPr lang="ru-RU" sz="2400" b="1" dirty="0" err="1" smtClean="0"/>
              <a:t>осіб</a:t>
            </a:r>
            <a:r>
              <a:rPr lang="ru-RU" sz="2400" b="1" dirty="0" smtClean="0"/>
              <a:t> </a:t>
            </a:r>
          </a:p>
          <a:p>
            <a:r>
              <a:rPr lang="ru-RU" sz="2400" b="1" dirty="0" smtClean="0"/>
              <a:t> 338208,09</a:t>
            </a:r>
            <a:endParaRPr lang="uk-UA" sz="24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325</TotalTime>
  <Words>730</Words>
  <Application>Microsoft Office PowerPoint</Application>
  <PresentationFormat>Экран (4:3)</PresentationFormat>
  <Paragraphs>143</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Office Theme</vt:lpstr>
      <vt:lpstr>Про звіт старости Розбишівського старостинського округу Сергіївської сільської ради</vt:lpstr>
      <vt:lpstr>Презентация PowerPoint</vt:lpstr>
      <vt:lpstr>Презентация PowerPoint</vt:lpstr>
      <vt:lpstr>Презентация PowerPoint</vt:lpstr>
      <vt:lpstr>Презентация PowerPoint</vt:lpstr>
      <vt:lpstr>Фактичні надходження до загального бюджету Сергіївської громади від Розбишівського старостату – 6 709,761 грн </vt:lpstr>
      <vt:lpstr>Презентация PowerPoint</vt:lpstr>
      <vt:lpstr>Презентация PowerPoint</vt:lpstr>
      <vt:lpstr>Презентация PowerPoint</vt:lpstr>
      <vt:lpstr>Презентация PowerPoint</vt:lpstr>
      <vt:lpstr>Видатки </vt:lpstr>
      <vt:lpstr>Видатки</vt:lpstr>
      <vt:lpstr>Благоустрій</vt:lpstr>
      <vt:lpstr>Благоустрій  Висаджування саджанців на узбіччі дороги  береза,сосна   3000 штук. Озеленення в центрі села – висаджування декоративних рослин.      Суботники по впорядкуванню територій, вапняна побілка конструкцій і огорож.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user</dc:creator>
  <cp:lastModifiedBy>Admin</cp:lastModifiedBy>
  <cp:revision>70</cp:revision>
  <dcterms:created xsi:type="dcterms:W3CDTF">2018-09-04T12:10:47Z</dcterms:created>
  <dcterms:modified xsi:type="dcterms:W3CDTF">2021-02-16T12:11:01Z</dcterms:modified>
</cp:coreProperties>
</file>